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6"/>
  </p:notesMasterIdLst>
  <p:sldIdLst>
    <p:sldId id="256" r:id="rId2"/>
    <p:sldId id="257" r:id="rId3"/>
    <p:sldId id="258" r:id="rId4"/>
    <p:sldId id="259" r:id="rId5"/>
    <p:sldId id="260" r:id="rId6"/>
    <p:sldId id="261" r:id="rId7"/>
    <p:sldId id="262" r:id="rId8"/>
    <p:sldId id="263" r:id="rId9"/>
    <p:sldId id="264" r:id="rId10"/>
    <p:sldId id="265" r:id="rId11"/>
    <p:sldId id="266" r:id="rId12"/>
    <p:sldId id="297" r:id="rId13"/>
    <p:sldId id="267" r:id="rId14"/>
    <p:sldId id="268" r:id="rId15"/>
    <p:sldId id="299" r:id="rId16"/>
    <p:sldId id="270" r:id="rId17"/>
    <p:sldId id="271" r:id="rId18"/>
    <p:sldId id="272" r:id="rId19"/>
    <p:sldId id="273" r:id="rId20"/>
    <p:sldId id="274" r:id="rId21"/>
    <p:sldId id="275" r:id="rId22"/>
    <p:sldId id="300" r:id="rId23"/>
    <p:sldId id="276" r:id="rId24"/>
    <p:sldId id="277" r:id="rId25"/>
    <p:sldId id="278" r:id="rId26"/>
    <p:sldId id="279" r:id="rId27"/>
    <p:sldId id="280" r:id="rId28"/>
    <p:sldId id="281" r:id="rId29"/>
    <p:sldId id="282" r:id="rId30"/>
    <p:sldId id="283" r:id="rId31"/>
    <p:sldId id="284" r:id="rId32"/>
    <p:sldId id="285" r:id="rId33"/>
    <p:sldId id="301" r:id="rId34"/>
    <p:sldId id="286" r:id="rId35"/>
    <p:sldId id="287" r:id="rId36"/>
    <p:sldId id="288" r:id="rId37"/>
    <p:sldId id="289" r:id="rId38"/>
    <p:sldId id="311" r:id="rId39"/>
    <p:sldId id="290" r:id="rId40"/>
    <p:sldId id="291" r:id="rId41"/>
    <p:sldId id="292" r:id="rId42"/>
    <p:sldId id="302" r:id="rId43"/>
    <p:sldId id="306" r:id="rId44"/>
    <p:sldId id="293" r:id="rId45"/>
    <p:sldId id="294" r:id="rId46"/>
    <p:sldId id="295" r:id="rId47"/>
    <p:sldId id="312" r:id="rId48"/>
    <p:sldId id="308" r:id="rId49"/>
    <p:sldId id="309" r:id="rId50"/>
    <p:sldId id="296" r:id="rId51"/>
    <p:sldId id="304" r:id="rId52"/>
    <p:sldId id="305" r:id="rId53"/>
    <p:sldId id="307" r:id="rId54"/>
    <p:sldId id="310" r:id="rId55"/>
  </p:sldIdLst>
  <p:sldSz cx="9144000" cy="5143500" type="screen16x9"/>
  <p:notesSz cx="6858000" cy="9144000"/>
  <p:embeddedFontLst>
    <p:embeddedFont>
      <p:font typeface="Lato" panose="020B0604020202020204" charset="0"/>
      <p:regular r:id="rId57"/>
    </p:embeddedFont>
    <p:embeddedFont>
      <p:font typeface="Raleway" panose="020B0604020202020204" charset="0"/>
      <p:regular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F9553C3-4D43-40EC-AC9F-2028BE86ADD8}" styleName="Table_0">
    <a:wholeTbl>
      <a:tcTxStyle>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123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5f6af9dd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5f6af9d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4db240cd33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4db240cd33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d9c67055b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d9c67055b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d9c67055b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d9c67055b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0351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4e79ce1f7d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4e79ce1f7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4e79ce1f7d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4e79ce1f7d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4f43478ffc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4f43478ffc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8855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4e79ce1f7d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4e79ce1f7d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4e307f4ca4_0_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4e307f4ca4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4e307f4ca4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4e307f4ca4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4e307f4ca4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4e307f4c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51d9112a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51d9112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4e307f4ca4_0_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4e307f4ca4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4f43478ffc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4f43478ffc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4e307f4ca4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4e307f4ca4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58086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4e307f4ca4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4e307f4ca4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4e307f4ca4_0_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4e307f4ca4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4ef79b45b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4ef79b45b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4ef79b45ba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4ef79b45b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4ef79b45ba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4ef79b45b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4ef79b45ba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4ef79b45ba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4ef79b45ba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4ef79b45b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51622d556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4ef79b45ba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4ef79b45b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4fe8a1e9d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4fe8a1e9d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4fe8a1e9d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4fe8a1e9d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4fe8a1e9d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4fe8a1e9d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94081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509149139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50914913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4fe8a1e9d7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4fe8a1e9d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5249413bb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5249413bb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5249413bb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5249413bb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5249413bb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5249413bb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92475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5249413bb9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5249413bb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d9c67055b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d9c67055b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5249413bb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5249413bb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5249413bb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5249413bb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5249413bb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5249413bb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10614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5249413bb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5249413bb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82066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5249413bb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5249413bb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5249413bb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5249413bb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22788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5249413bb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5249413bb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31194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5249413bb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5249413bb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35801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5249413bb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5249413bb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8355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5249413bb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5249413bb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3525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d9c67055b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d9c67055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5249413bb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5249413bb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2800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5249413bb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5249413bb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37713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5249413bb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5249413bb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77494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5249413bb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5249413bb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49370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5249413bb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5249413bb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5874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d9c67055b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d9c67055b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4db240cd33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4db240cd33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4db240cd33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4db240cd33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d9c67055b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d9c67055b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a:endParaRPr/>
          </a:p>
        </p:txBody>
      </p:sp>
      <p:sp>
        <p:nvSpPr>
          <p:cNvPr id="11" name="Google Shape;11;p2"/>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 name="Google Shape;12;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96" name="Google Shape;96;p11"/>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97" name="Google Shape;97;p1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99"/>
        <p:cNvGrpSpPr/>
        <p:nvPr/>
      </p:nvGrpSpPr>
      <p:grpSpPr>
        <a:xfrm>
          <a:off x="0" y="0"/>
          <a:ext cx="0" cy="0"/>
          <a:chOff x="0" y="0"/>
          <a:chExt cx="0" cy="0"/>
        </a:xfrm>
      </p:grpSpPr>
      <p:pic>
        <p:nvPicPr>
          <p:cNvPr id="100" name="Google Shape;100;p12" descr="Side view of hands writing in a notebook at a cafe"/>
          <p:cNvPicPr preferRelativeResize="0"/>
          <p:nvPr/>
        </p:nvPicPr>
        <p:blipFill rotWithShape="1">
          <a:blip r:embed="rId2"/>
          <a:srcRect l="9050" t="12064" r="54351" b="26446"/>
          <a:stretch>
            <a:fillRect/>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rgbClr val="FFFFFF"/>
              </a:buClr>
              <a:buSzPts val="3000"/>
              <a:buNone/>
              <a:defRPr sz="3000">
                <a:solidFill>
                  <a:srgbClr val="FFFFFF"/>
                </a:solidFill>
              </a:defRPr>
            </a:lvl1pPr>
            <a:lvl2pPr lvl="1">
              <a:spcBef>
                <a:spcPts val="0"/>
              </a:spcBef>
              <a:spcAft>
                <a:spcPts val="0"/>
              </a:spcAft>
              <a:buClr>
                <a:srgbClr val="FFFFFF"/>
              </a:buClr>
              <a:buSzPts val="3000"/>
              <a:buNone/>
              <a:defRPr sz="3000">
                <a:solidFill>
                  <a:srgbClr val="FFFFFF"/>
                </a:solidFill>
              </a:defRPr>
            </a:lvl2pPr>
            <a:lvl3pPr lvl="2">
              <a:spcBef>
                <a:spcPts val="0"/>
              </a:spcBef>
              <a:spcAft>
                <a:spcPts val="0"/>
              </a:spcAft>
              <a:buClr>
                <a:srgbClr val="FFFFFF"/>
              </a:buClr>
              <a:buSzPts val="3000"/>
              <a:buNone/>
              <a:defRPr sz="3000">
                <a:solidFill>
                  <a:srgbClr val="FFFFFF"/>
                </a:solidFill>
              </a:defRPr>
            </a:lvl3pPr>
            <a:lvl4pPr lvl="3">
              <a:spcBef>
                <a:spcPts val="0"/>
              </a:spcBef>
              <a:spcAft>
                <a:spcPts val="0"/>
              </a:spcAft>
              <a:buClr>
                <a:srgbClr val="FFFFFF"/>
              </a:buClr>
              <a:buSzPts val="3000"/>
              <a:buNone/>
              <a:defRPr sz="3000">
                <a:solidFill>
                  <a:srgbClr val="FFFFFF"/>
                </a:solidFill>
              </a:defRPr>
            </a:lvl4pPr>
            <a:lvl5pPr lvl="4">
              <a:spcBef>
                <a:spcPts val="0"/>
              </a:spcBef>
              <a:spcAft>
                <a:spcPts val="0"/>
              </a:spcAft>
              <a:buClr>
                <a:srgbClr val="FFFFFF"/>
              </a:buClr>
              <a:buSzPts val="3000"/>
              <a:buNone/>
              <a:defRPr sz="3000">
                <a:solidFill>
                  <a:srgbClr val="FFFFFF"/>
                </a:solidFill>
              </a:defRPr>
            </a:lvl5pPr>
            <a:lvl6pPr lvl="5">
              <a:spcBef>
                <a:spcPts val="0"/>
              </a:spcBef>
              <a:spcAft>
                <a:spcPts val="0"/>
              </a:spcAft>
              <a:buClr>
                <a:srgbClr val="FFFFFF"/>
              </a:buClr>
              <a:buSzPts val="3000"/>
              <a:buNone/>
              <a:defRPr sz="3000">
                <a:solidFill>
                  <a:srgbClr val="FFFFFF"/>
                </a:solidFill>
              </a:defRPr>
            </a:lvl6pPr>
            <a:lvl7pPr lvl="6">
              <a:spcBef>
                <a:spcPts val="0"/>
              </a:spcBef>
              <a:spcAft>
                <a:spcPts val="0"/>
              </a:spcAft>
              <a:buClr>
                <a:srgbClr val="FFFFFF"/>
              </a:buClr>
              <a:buSzPts val="3000"/>
              <a:buNone/>
              <a:defRPr sz="3000">
                <a:solidFill>
                  <a:srgbClr val="FFFFFF"/>
                </a:solidFill>
              </a:defRPr>
            </a:lvl7pPr>
            <a:lvl8pPr lvl="7">
              <a:spcBef>
                <a:spcPts val="0"/>
              </a:spcBef>
              <a:spcAft>
                <a:spcPts val="0"/>
              </a:spcAft>
              <a:buClr>
                <a:srgbClr val="FFFFFF"/>
              </a:buClr>
              <a:buSzPts val="3000"/>
              <a:buNone/>
              <a:defRPr sz="3000">
                <a:solidFill>
                  <a:srgbClr val="FFFFFF"/>
                </a:solidFill>
              </a:defRPr>
            </a:lvl8pPr>
            <a:lvl9pPr lvl="8">
              <a:spcBef>
                <a:spcPts val="0"/>
              </a:spcBef>
              <a:spcAft>
                <a:spcPts val="0"/>
              </a:spcAft>
              <a:buClr>
                <a:srgbClr val="FFFFFF"/>
              </a:buClr>
              <a:buSzPts val="3000"/>
              <a:buNone/>
              <a:defRPr sz="3000">
                <a:solidFill>
                  <a:srgbClr val="FFFFFF"/>
                </a:solidFill>
              </a:defRPr>
            </a:lvl9pPr>
          </a:lstStyle>
          <a:p>
            <a:endParaRPr/>
          </a:p>
        </p:txBody>
      </p:sp>
      <p:sp>
        <p:nvSpPr>
          <p:cNvPr id="106" name="Google Shape;106;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Clr>
                <a:srgbClr val="FFFFFF"/>
              </a:buClr>
              <a:buSzPts val="1600"/>
              <a:buNone/>
              <a:defRPr sz="1600">
                <a:solidFill>
                  <a:srgbClr val="FFFFFF"/>
                </a:solidFill>
              </a:defRPr>
            </a:lvl1pPr>
            <a:lvl2pPr lvl="1">
              <a:lnSpc>
                <a:spcPct val="100000"/>
              </a:lnSpc>
              <a:spcBef>
                <a:spcPts val="0"/>
              </a:spcBef>
              <a:spcAft>
                <a:spcPts val="0"/>
              </a:spcAft>
              <a:buClr>
                <a:srgbClr val="FFFFFF"/>
              </a:buClr>
              <a:buSzPts val="1600"/>
              <a:buNone/>
              <a:defRPr sz="1600">
                <a:solidFill>
                  <a:srgbClr val="FFFFFF"/>
                </a:solidFill>
              </a:defRPr>
            </a:lvl2pPr>
            <a:lvl3pPr lvl="2">
              <a:lnSpc>
                <a:spcPct val="100000"/>
              </a:lnSpc>
              <a:spcBef>
                <a:spcPts val="0"/>
              </a:spcBef>
              <a:spcAft>
                <a:spcPts val="0"/>
              </a:spcAft>
              <a:buClr>
                <a:srgbClr val="FFFFFF"/>
              </a:buClr>
              <a:buSzPts val="1600"/>
              <a:buNone/>
              <a:defRPr sz="1600">
                <a:solidFill>
                  <a:srgbClr val="FFFFFF"/>
                </a:solidFill>
              </a:defRPr>
            </a:lvl3pPr>
            <a:lvl4pPr lvl="3">
              <a:lnSpc>
                <a:spcPct val="100000"/>
              </a:lnSpc>
              <a:spcBef>
                <a:spcPts val="0"/>
              </a:spcBef>
              <a:spcAft>
                <a:spcPts val="0"/>
              </a:spcAft>
              <a:buClr>
                <a:srgbClr val="FFFFFF"/>
              </a:buClr>
              <a:buSzPts val="1600"/>
              <a:buNone/>
              <a:defRPr sz="1600">
                <a:solidFill>
                  <a:srgbClr val="FFFFFF"/>
                </a:solidFill>
              </a:defRPr>
            </a:lvl4pPr>
            <a:lvl5pPr lvl="4">
              <a:lnSpc>
                <a:spcPct val="100000"/>
              </a:lnSpc>
              <a:spcBef>
                <a:spcPts val="0"/>
              </a:spcBef>
              <a:spcAft>
                <a:spcPts val="0"/>
              </a:spcAft>
              <a:buClr>
                <a:srgbClr val="FFFFFF"/>
              </a:buClr>
              <a:buSzPts val="1600"/>
              <a:buNone/>
              <a:defRPr sz="1600">
                <a:solidFill>
                  <a:srgbClr val="FFFFFF"/>
                </a:solidFill>
              </a:defRPr>
            </a:lvl5pPr>
            <a:lvl6pPr lvl="5">
              <a:lnSpc>
                <a:spcPct val="100000"/>
              </a:lnSpc>
              <a:spcBef>
                <a:spcPts val="0"/>
              </a:spcBef>
              <a:spcAft>
                <a:spcPts val="0"/>
              </a:spcAft>
              <a:buClr>
                <a:srgbClr val="FFFFFF"/>
              </a:buClr>
              <a:buSzPts val="1600"/>
              <a:buNone/>
              <a:defRPr sz="1600">
                <a:solidFill>
                  <a:srgbClr val="FFFFFF"/>
                </a:solidFill>
              </a:defRPr>
            </a:lvl6pPr>
            <a:lvl7pPr lvl="6">
              <a:lnSpc>
                <a:spcPct val="100000"/>
              </a:lnSpc>
              <a:spcBef>
                <a:spcPts val="0"/>
              </a:spcBef>
              <a:spcAft>
                <a:spcPts val="0"/>
              </a:spcAft>
              <a:buClr>
                <a:srgbClr val="FFFFFF"/>
              </a:buClr>
              <a:buSzPts val="1600"/>
              <a:buNone/>
              <a:defRPr sz="1600">
                <a:solidFill>
                  <a:srgbClr val="FFFFFF"/>
                </a:solidFill>
              </a:defRPr>
            </a:lvl7pPr>
            <a:lvl8pPr lvl="7">
              <a:lnSpc>
                <a:spcPct val="100000"/>
              </a:lnSpc>
              <a:spcBef>
                <a:spcPts val="0"/>
              </a:spcBef>
              <a:spcAft>
                <a:spcPts val="0"/>
              </a:spcAft>
              <a:buClr>
                <a:srgbClr val="FFFFFF"/>
              </a:buClr>
              <a:buSzPts val="1600"/>
              <a:buNone/>
              <a:defRPr sz="1600">
                <a:solidFill>
                  <a:srgbClr val="FFFFFF"/>
                </a:solidFill>
              </a:defRPr>
            </a:lvl8pPr>
            <a:lvl9pPr lvl="8">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07" name="Google Shape;107;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8" name="Google Shape;108;p12"/>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109"/>
        <p:cNvGrpSpPr/>
        <p:nvPr/>
      </p:nvGrpSpPr>
      <p:grpSpPr>
        <a:xfrm>
          <a:off x="0" y="0"/>
          <a:ext cx="0" cy="0"/>
          <a:chOff x="0" y="0"/>
          <a:chExt cx="0" cy="0"/>
        </a:xfrm>
      </p:grpSpPr>
      <p:pic>
        <p:nvPicPr>
          <p:cNvPr id="110" name="Google Shape;110;p13"/>
          <p:cNvPicPr preferRelativeResize="0"/>
          <p:nvPr/>
        </p:nvPicPr>
        <p:blipFill rotWithShape="1">
          <a:blip r:embed="rId2"/>
          <a:srcRect l="31883" t="8096" r="25713"/>
          <a:stretch>
            <a:fillRect/>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rgbClr val="FFFFFF"/>
              </a:buClr>
              <a:buSzPts val="3000"/>
              <a:buNone/>
              <a:defRPr sz="3000">
                <a:solidFill>
                  <a:srgbClr val="FFFFFF"/>
                </a:solidFill>
              </a:defRPr>
            </a:lvl1pPr>
            <a:lvl2pPr lvl="1">
              <a:spcBef>
                <a:spcPts val="0"/>
              </a:spcBef>
              <a:spcAft>
                <a:spcPts val="0"/>
              </a:spcAft>
              <a:buClr>
                <a:srgbClr val="FFFFFF"/>
              </a:buClr>
              <a:buSzPts val="3000"/>
              <a:buNone/>
              <a:defRPr sz="3000">
                <a:solidFill>
                  <a:srgbClr val="FFFFFF"/>
                </a:solidFill>
              </a:defRPr>
            </a:lvl2pPr>
            <a:lvl3pPr lvl="2">
              <a:spcBef>
                <a:spcPts val="0"/>
              </a:spcBef>
              <a:spcAft>
                <a:spcPts val="0"/>
              </a:spcAft>
              <a:buClr>
                <a:srgbClr val="FFFFFF"/>
              </a:buClr>
              <a:buSzPts val="3000"/>
              <a:buNone/>
              <a:defRPr sz="3000">
                <a:solidFill>
                  <a:srgbClr val="FFFFFF"/>
                </a:solidFill>
              </a:defRPr>
            </a:lvl3pPr>
            <a:lvl4pPr lvl="3">
              <a:spcBef>
                <a:spcPts val="0"/>
              </a:spcBef>
              <a:spcAft>
                <a:spcPts val="0"/>
              </a:spcAft>
              <a:buClr>
                <a:srgbClr val="FFFFFF"/>
              </a:buClr>
              <a:buSzPts val="3000"/>
              <a:buNone/>
              <a:defRPr sz="3000">
                <a:solidFill>
                  <a:srgbClr val="FFFFFF"/>
                </a:solidFill>
              </a:defRPr>
            </a:lvl4pPr>
            <a:lvl5pPr lvl="4">
              <a:spcBef>
                <a:spcPts val="0"/>
              </a:spcBef>
              <a:spcAft>
                <a:spcPts val="0"/>
              </a:spcAft>
              <a:buClr>
                <a:srgbClr val="FFFFFF"/>
              </a:buClr>
              <a:buSzPts val="3000"/>
              <a:buNone/>
              <a:defRPr sz="3000">
                <a:solidFill>
                  <a:srgbClr val="FFFFFF"/>
                </a:solidFill>
              </a:defRPr>
            </a:lvl5pPr>
            <a:lvl6pPr lvl="5">
              <a:spcBef>
                <a:spcPts val="0"/>
              </a:spcBef>
              <a:spcAft>
                <a:spcPts val="0"/>
              </a:spcAft>
              <a:buClr>
                <a:srgbClr val="FFFFFF"/>
              </a:buClr>
              <a:buSzPts val="3000"/>
              <a:buNone/>
              <a:defRPr sz="3000">
                <a:solidFill>
                  <a:srgbClr val="FFFFFF"/>
                </a:solidFill>
              </a:defRPr>
            </a:lvl6pPr>
            <a:lvl7pPr lvl="6">
              <a:spcBef>
                <a:spcPts val="0"/>
              </a:spcBef>
              <a:spcAft>
                <a:spcPts val="0"/>
              </a:spcAft>
              <a:buClr>
                <a:srgbClr val="FFFFFF"/>
              </a:buClr>
              <a:buSzPts val="3000"/>
              <a:buNone/>
              <a:defRPr sz="3000">
                <a:solidFill>
                  <a:srgbClr val="FFFFFF"/>
                </a:solidFill>
              </a:defRPr>
            </a:lvl7pPr>
            <a:lvl8pPr lvl="7">
              <a:spcBef>
                <a:spcPts val="0"/>
              </a:spcBef>
              <a:spcAft>
                <a:spcPts val="0"/>
              </a:spcAft>
              <a:buClr>
                <a:srgbClr val="FFFFFF"/>
              </a:buClr>
              <a:buSzPts val="3000"/>
              <a:buNone/>
              <a:defRPr sz="3000">
                <a:solidFill>
                  <a:srgbClr val="FFFFFF"/>
                </a:solidFill>
              </a:defRPr>
            </a:lvl8pPr>
            <a:lvl9pPr lvl="8">
              <a:spcBef>
                <a:spcPts val="0"/>
              </a:spcBef>
              <a:spcAft>
                <a:spcPts val="0"/>
              </a:spcAft>
              <a:buClr>
                <a:srgbClr val="FFFFFF"/>
              </a:buClr>
              <a:buSzPts val="3000"/>
              <a:buNone/>
              <a:defRPr sz="3000">
                <a:solidFill>
                  <a:srgbClr val="FFFFFF"/>
                </a:solidFill>
              </a:defRPr>
            </a:lvl9pPr>
          </a:lstStyle>
          <a:p>
            <a:endParaRPr/>
          </a:p>
        </p:txBody>
      </p:sp>
      <p:sp>
        <p:nvSpPr>
          <p:cNvPr id="116" name="Google Shape;116;p1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Clr>
                <a:srgbClr val="FFFFFF"/>
              </a:buClr>
              <a:buSzPts val="1600"/>
              <a:buNone/>
              <a:defRPr sz="1600">
                <a:solidFill>
                  <a:srgbClr val="FFFFFF"/>
                </a:solidFill>
              </a:defRPr>
            </a:lvl1pPr>
            <a:lvl2pPr lvl="1">
              <a:lnSpc>
                <a:spcPct val="100000"/>
              </a:lnSpc>
              <a:spcBef>
                <a:spcPts val="0"/>
              </a:spcBef>
              <a:spcAft>
                <a:spcPts val="0"/>
              </a:spcAft>
              <a:buClr>
                <a:srgbClr val="FFFFFF"/>
              </a:buClr>
              <a:buSzPts val="1600"/>
              <a:buNone/>
              <a:defRPr sz="1600">
                <a:solidFill>
                  <a:srgbClr val="FFFFFF"/>
                </a:solidFill>
              </a:defRPr>
            </a:lvl2pPr>
            <a:lvl3pPr lvl="2">
              <a:lnSpc>
                <a:spcPct val="100000"/>
              </a:lnSpc>
              <a:spcBef>
                <a:spcPts val="0"/>
              </a:spcBef>
              <a:spcAft>
                <a:spcPts val="0"/>
              </a:spcAft>
              <a:buClr>
                <a:srgbClr val="FFFFFF"/>
              </a:buClr>
              <a:buSzPts val="1600"/>
              <a:buNone/>
              <a:defRPr sz="1600">
                <a:solidFill>
                  <a:srgbClr val="FFFFFF"/>
                </a:solidFill>
              </a:defRPr>
            </a:lvl3pPr>
            <a:lvl4pPr lvl="3">
              <a:lnSpc>
                <a:spcPct val="100000"/>
              </a:lnSpc>
              <a:spcBef>
                <a:spcPts val="0"/>
              </a:spcBef>
              <a:spcAft>
                <a:spcPts val="0"/>
              </a:spcAft>
              <a:buClr>
                <a:srgbClr val="FFFFFF"/>
              </a:buClr>
              <a:buSzPts val="1600"/>
              <a:buNone/>
              <a:defRPr sz="1600">
                <a:solidFill>
                  <a:srgbClr val="FFFFFF"/>
                </a:solidFill>
              </a:defRPr>
            </a:lvl4pPr>
            <a:lvl5pPr lvl="4">
              <a:lnSpc>
                <a:spcPct val="100000"/>
              </a:lnSpc>
              <a:spcBef>
                <a:spcPts val="0"/>
              </a:spcBef>
              <a:spcAft>
                <a:spcPts val="0"/>
              </a:spcAft>
              <a:buClr>
                <a:srgbClr val="FFFFFF"/>
              </a:buClr>
              <a:buSzPts val="1600"/>
              <a:buNone/>
              <a:defRPr sz="1600">
                <a:solidFill>
                  <a:srgbClr val="FFFFFF"/>
                </a:solidFill>
              </a:defRPr>
            </a:lvl5pPr>
            <a:lvl6pPr lvl="5">
              <a:lnSpc>
                <a:spcPct val="100000"/>
              </a:lnSpc>
              <a:spcBef>
                <a:spcPts val="0"/>
              </a:spcBef>
              <a:spcAft>
                <a:spcPts val="0"/>
              </a:spcAft>
              <a:buClr>
                <a:srgbClr val="FFFFFF"/>
              </a:buClr>
              <a:buSzPts val="1600"/>
              <a:buNone/>
              <a:defRPr sz="1600">
                <a:solidFill>
                  <a:srgbClr val="FFFFFF"/>
                </a:solidFill>
              </a:defRPr>
            </a:lvl6pPr>
            <a:lvl7pPr lvl="6">
              <a:lnSpc>
                <a:spcPct val="100000"/>
              </a:lnSpc>
              <a:spcBef>
                <a:spcPts val="0"/>
              </a:spcBef>
              <a:spcAft>
                <a:spcPts val="0"/>
              </a:spcAft>
              <a:buClr>
                <a:srgbClr val="FFFFFF"/>
              </a:buClr>
              <a:buSzPts val="1600"/>
              <a:buNone/>
              <a:defRPr sz="1600">
                <a:solidFill>
                  <a:srgbClr val="FFFFFF"/>
                </a:solidFill>
              </a:defRPr>
            </a:lvl7pPr>
            <a:lvl8pPr lvl="7">
              <a:lnSpc>
                <a:spcPct val="100000"/>
              </a:lnSpc>
              <a:spcBef>
                <a:spcPts val="0"/>
              </a:spcBef>
              <a:spcAft>
                <a:spcPts val="0"/>
              </a:spcAft>
              <a:buClr>
                <a:srgbClr val="FFFFFF"/>
              </a:buClr>
              <a:buSzPts val="1600"/>
              <a:buNone/>
              <a:defRPr sz="1600">
                <a:solidFill>
                  <a:srgbClr val="FFFFFF"/>
                </a:solidFill>
              </a:defRPr>
            </a:lvl8pPr>
            <a:lvl9pPr lvl="8">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17" name="Google Shape;117;p1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8" name="Google Shape;118;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9"/>
        <p:cNvGrpSpPr/>
        <p:nvPr/>
      </p:nvGrpSpPr>
      <p:grpSpPr>
        <a:xfrm>
          <a:off x="0" y="0"/>
          <a:ext cx="0" cy="0"/>
          <a:chOff x="0" y="0"/>
          <a:chExt cx="0" cy="0"/>
        </a:xfrm>
      </p:grpSpPr>
      <p:sp>
        <p:nvSpPr>
          <p:cNvPr id="120" name="Google Shape;120;p14"/>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121" name="Google Shape;121;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5"/>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28" name="Google Shape;128;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lt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a:endParaRPr/>
          </a:p>
        </p:txBody>
      </p:sp>
      <p:sp>
        <p:nvSpPr>
          <p:cNvPr id="19" name="Google Shape;19;p3"/>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20" name="Google Shape;20;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Google Shape;34;p3" descr="Component Detail"/>
          <p:cNvPicPr preferRelativeResize="0"/>
          <p:nvPr/>
        </p:nvPicPr>
        <p:blipFill rotWithShape="1">
          <a:blip r:embed="rId2"/>
          <a:srcRect b="25076"/>
          <a:stretch>
            <a:fillRect/>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 name="Google Shape;41;p3" descr="Mobile View"/>
            <p:cNvPicPr preferRelativeResize="0"/>
            <p:nvPr/>
          </p:nvPicPr>
          <p:blipFill rotWithShape="1">
            <a:blip r:embed="rId3"/>
            <a:srcRect t="4362" b="4371"/>
            <a:stretch>
              <a:fillRect/>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48" name="Google Shape;48;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55" name="Google Shape;55;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6" name="Google Shape;56;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63" name="Google Shape;63;p6"/>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4" name="Google Shape;64;p6"/>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5" name="Google Shape;65;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72" name="Google Shape;72;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9"/>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82" name="Google Shape;82;p9"/>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3" name="Google Shape;83;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0"/>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89" name="Google Shape;89;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SzPts val="2800"/>
              <a:buFont typeface="Raleway" panose="020B0503030101060003"/>
              <a:buNone/>
              <a:defRPr sz="2800" b="1">
                <a:latin typeface="Raleway" panose="020B0503030101060003"/>
                <a:ea typeface="Raleway" panose="020B0503030101060003"/>
                <a:cs typeface="Raleway" panose="020B0503030101060003"/>
                <a:sym typeface="Raleway" panose="020B0503030101060003"/>
              </a:defRPr>
            </a:lvl1pPr>
            <a:lvl2pPr lvl="1">
              <a:spcBef>
                <a:spcPts val="0"/>
              </a:spcBef>
              <a:spcAft>
                <a:spcPts val="0"/>
              </a:spcAft>
              <a:buSzPts val="2800"/>
              <a:buFont typeface="Raleway" panose="020B0503030101060003"/>
              <a:buNone/>
              <a:defRPr sz="2800" b="1">
                <a:latin typeface="Raleway" panose="020B0503030101060003"/>
                <a:ea typeface="Raleway" panose="020B0503030101060003"/>
                <a:cs typeface="Raleway" panose="020B0503030101060003"/>
                <a:sym typeface="Raleway" panose="020B0503030101060003"/>
              </a:defRPr>
            </a:lvl2pPr>
            <a:lvl3pPr lvl="2">
              <a:spcBef>
                <a:spcPts val="0"/>
              </a:spcBef>
              <a:spcAft>
                <a:spcPts val="0"/>
              </a:spcAft>
              <a:buSzPts val="2800"/>
              <a:buFont typeface="Raleway" panose="020B0503030101060003"/>
              <a:buNone/>
              <a:defRPr sz="2800" b="1">
                <a:latin typeface="Raleway" panose="020B0503030101060003"/>
                <a:ea typeface="Raleway" panose="020B0503030101060003"/>
                <a:cs typeface="Raleway" panose="020B0503030101060003"/>
                <a:sym typeface="Raleway" panose="020B0503030101060003"/>
              </a:defRPr>
            </a:lvl3pPr>
            <a:lvl4pPr lvl="3">
              <a:spcBef>
                <a:spcPts val="0"/>
              </a:spcBef>
              <a:spcAft>
                <a:spcPts val="0"/>
              </a:spcAft>
              <a:buSzPts val="2800"/>
              <a:buFont typeface="Raleway" panose="020B0503030101060003"/>
              <a:buNone/>
              <a:defRPr sz="2800" b="1">
                <a:latin typeface="Raleway" panose="020B0503030101060003"/>
                <a:ea typeface="Raleway" panose="020B0503030101060003"/>
                <a:cs typeface="Raleway" panose="020B0503030101060003"/>
                <a:sym typeface="Raleway" panose="020B0503030101060003"/>
              </a:defRPr>
            </a:lvl4pPr>
            <a:lvl5pPr lvl="4">
              <a:spcBef>
                <a:spcPts val="0"/>
              </a:spcBef>
              <a:spcAft>
                <a:spcPts val="0"/>
              </a:spcAft>
              <a:buSzPts val="2800"/>
              <a:buFont typeface="Raleway" panose="020B0503030101060003"/>
              <a:buNone/>
              <a:defRPr sz="2800" b="1">
                <a:latin typeface="Raleway" panose="020B0503030101060003"/>
                <a:ea typeface="Raleway" panose="020B0503030101060003"/>
                <a:cs typeface="Raleway" panose="020B0503030101060003"/>
                <a:sym typeface="Raleway" panose="020B0503030101060003"/>
              </a:defRPr>
            </a:lvl5pPr>
            <a:lvl6pPr lvl="5">
              <a:spcBef>
                <a:spcPts val="0"/>
              </a:spcBef>
              <a:spcAft>
                <a:spcPts val="0"/>
              </a:spcAft>
              <a:buSzPts val="2800"/>
              <a:buFont typeface="Raleway" panose="020B0503030101060003"/>
              <a:buNone/>
              <a:defRPr sz="2800" b="1">
                <a:latin typeface="Raleway" panose="020B0503030101060003"/>
                <a:ea typeface="Raleway" panose="020B0503030101060003"/>
                <a:cs typeface="Raleway" panose="020B0503030101060003"/>
                <a:sym typeface="Raleway" panose="020B0503030101060003"/>
              </a:defRPr>
            </a:lvl6pPr>
            <a:lvl7pPr lvl="6">
              <a:spcBef>
                <a:spcPts val="0"/>
              </a:spcBef>
              <a:spcAft>
                <a:spcPts val="0"/>
              </a:spcAft>
              <a:buSzPts val="2800"/>
              <a:buFont typeface="Raleway" panose="020B0503030101060003"/>
              <a:buNone/>
              <a:defRPr sz="2800" b="1">
                <a:latin typeface="Raleway" panose="020B0503030101060003"/>
                <a:ea typeface="Raleway" panose="020B0503030101060003"/>
                <a:cs typeface="Raleway" panose="020B0503030101060003"/>
                <a:sym typeface="Raleway" panose="020B0503030101060003"/>
              </a:defRPr>
            </a:lvl7pPr>
            <a:lvl8pPr lvl="7">
              <a:spcBef>
                <a:spcPts val="0"/>
              </a:spcBef>
              <a:spcAft>
                <a:spcPts val="0"/>
              </a:spcAft>
              <a:buSzPts val="2800"/>
              <a:buFont typeface="Raleway" panose="020B0503030101060003"/>
              <a:buNone/>
              <a:defRPr sz="2800" b="1">
                <a:latin typeface="Raleway" panose="020B0503030101060003"/>
                <a:ea typeface="Raleway" panose="020B0503030101060003"/>
                <a:cs typeface="Raleway" panose="020B0503030101060003"/>
                <a:sym typeface="Raleway" panose="020B0503030101060003"/>
              </a:defRPr>
            </a:lvl8pPr>
            <a:lvl9pPr lvl="8">
              <a:spcBef>
                <a:spcPts val="0"/>
              </a:spcBef>
              <a:spcAft>
                <a:spcPts val="0"/>
              </a:spcAft>
              <a:buSzPts val="2800"/>
              <a:buFont typeface="Raleway" panose="020B0503030101060003"/>
              <a:buNone/>
              <a:defRPr sz="2800" b="1">
                <a:latin typeface="Raleway" panose="020B0503030101060003"/>
                <a:ea typeface="Raleway" panose="020B0503030101060003"/>
                <a:cs typeface="Raleway" panose="020B0503030101060003"/>
                <a:sym typeface="Raleway" panose="020B0503030101060003"/>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accent1"/>
              </a:buClr>
              <a:buSzPts val="1300"/>
              <a:buFont typeface="Lato" panose="020F0502020204030203"/>
              <a:buChar char="●"/>
              <a:defRPr sz="1300">
                <a:solidFill>
                  <a:schemeClr val="accent1"/>
                </a:solidFill>
                <a:latin typeface="Lato" panose="020F0502020204030203"/>
                <a:ea typeface="Lato" panose="020F0502020204030203"/>
                <a:cs typeface="Lato" panose="020F0502020204030203"/>
                <a:sym typeface="Lato" panose="020F0502020204030203"/>
              </a:defRPr>
            </a:lvl1pPr>
            <a:lvl2pPr marL="914400" lvl="1" indent="-298450">
              <a:lnSpc>
                <a:spcPct val="115000"/>
              </a:lnSpc>
              <a:spcBef>
                <a:spcPts val="160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2pPr>
            <a:lvl3pPr marL="1371600" lvl="2" indent="-298450">
              <a:lnSpc>
                <a:spcPct val="115000"/>
              </a:lnSpc>
              <a:spcBef>
                <a:spcPts val="160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3pPr>
            <a:lvl4pPr marL="1828800" lvl="3" indent="-298450">
              <a:lnSpc>
                <a:spcPct val="115000"/>
              </a:lnSpc>
              <a:spcBef>
                <a:spcPts val="160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4pPr>
            <a:lvl5pPr marL="2286000" lvl="4" indent="-298450">
              <a:lnSpc>
                <a:spcPct val="115000"/>
              </a:lnSpc>
              <a:spcBef>
                <a:spcPts val="160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5pPr>
            <a:lvl6pPr marL="2743200" lvl="5" indent="-298450">
              <a:lnSpc>
                <a:spcPct val="115000"/>
              </a:lnSpc>
              <a:spcBef>
                <a:spcPts val="160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6pPr>
            <a:lvl7pPr marL="3200400" lvl="6" indent="-298450">
              <a:lnSpc>
                <a:spcPct val="115000"/>
              </a:lnSpc>
              <a:spcBef>
                <a:spcPts val="160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7pPr>
            <a:lvl8pPr marL="3657600" lvl="7" indent="-298450">
              <a:lnSpc>
                <a:spcPct val="115000"/>
              </a:lnSpc>
              <a:spcBef>
                <a:spcPts val="160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8pPr>
            <a:lvl9pPr marL="4114800" lvl="8" indent="-298450">
              <a:lnSpc>
                <a:spcPct val="115000"/>
              </a:lnSpc>
              <a:spcBef>
                <a:spcPts val="1600"/>
              </a:spcBef>
              <a:spcAft>
                <a:spcPts val="160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panose="020F0502020204030203"/>
                <a:ea typeface="Lato" panose="020F0502020204030203"/>
                <a:cs typeface="Lato" panose="020F0502020204030203"/>
                <a:sym typeface="Lato" panose="020F0502020204030203"/>
              </a:defRPr>
            </a:lvl1pPr>
            <a:lvl2pPr lvl="1" algn="r">
              <a:buNone/>
              <a:defRPr sz="1000">
                <a:solidFill>
                  <a:schemeClr val="accent1"/>
                </a:solidFill>
                <a:latin typeface="Lato" panose="020F0502020204030203"/>
                <a:ea typeface="Lato" panose="020F0502020204030203"/>
                <a:cs typeface="Lato" panose="020F0502020204030203"/>
                <a:sym typeface="Lato" panose="020F0502020204030203"/>
              </a:defRPr>
            </a:lvl2pPr>
            <a:lvl3pPr lvl="2" algn="r">
              <a:buNone/>
              <a:defRPr sz="1000">
                <a:solidFill>
                  <a:schemeClr val="accent1"/>
                </a:solidFill>
                <a:latin typeface="Lato" panose="020F0502020204030203"/>
                <a:ea typeface="Lato" panose="020F0502020204030203"/>
                <a:cs typeface="Lato" panose="020F0502020204030203"/>
                <a:sym typeface="Lato" panose="020F0502020204030203"/>
              </a:defRPr>
            </a:lvl3pPr>
            <a:lvl4pPr lvl="3" algn="r">
              <a:buNone/>
              <a:defRPr sz="1000">
                <a:solidFill>
                  <a:schemeClr val="accent1"/>
                </a:solidFill>
                <a:latin typeface="Lato" panose="020F0502020204030203"/>
                <a:ea typeface="Lato" panose="020F0502020204030203"/>
                <a:cs typeface="Lato" panose="020F0502020204030203"/>
                <a:sym typeface="Lato" panose="020F0502020204030203"/>
              </a:defRPr>
            </a:lvl4pPr>
            <a:lvl5pPr lvl="4" algn="r">
              <a:buNone/>
              <a:defRPr sz="1000">
                <a:solidFill>
                  <a:schemeClr val="accent1"/>
                </a:solidFill>
                <a:latin typeface="Lato" panose="020F0502020204030203"/>
                <a:ea typeface="Lato" panose="020F0502020204030203"/>
                <a:cs typeface="Lato" panose="020F0502020204030203"/>
                <a:sym typeface="Lato" panose="020F0502020204030203"/>
              </a:defRPr>
            </a:lvl5pPr>
            <a:lvl6pPr lvl="5" algn="r">
              <a:buNone/>
              <a:defRPr sz="1000">
                <a:solidFill>
                  <a:schemeClr val="accent1"/>
                </a:solidFill>
                <a:latin typeface="Lato" panose="020F0502020204030203"/>
                <a:ea typeface="Lato" panose="020F0502020204030203"/>
                <a:cs typeface="Lato" panose="020F0502020204030203"/>
                <a:sym typeface="Lato" panose="020F0502020204030203"/>
              </a:defRPr>
            </a:lvl6pPr>
            <a:lvl7pPr lvl="6" algn="r">
              <a:buNone/>
              <a:defRPr sz="1000">
                <a:solidFill>
                  <a:schemeClr val="accent1"/>
                </a:solidFill>
                <a:latin typeface="Lato" panose="020F0502020204030203"/>
                <a:ea typeface="Lato" panose="020F0502020204030203"/>
                <a:cs typeface="Lato" panose="020F0502020204030203"/>
                <a:sym typeface="Lato" panose="020F0502020204030203"/>
              </a:defRPr>
            </a:lvl7pPr>
            <a:lvl8pPr lvl="7" algn="r">
              <a:buNone/>
              <a:defRPr sz="1000">
                <a:solidFill>
                  <a:schemeClr val="accent1"/>
                </a:solidFill>
                <a:latin typeface="Lato" panose="020F0502020204030203"/>
                <a:ea typeface="Lato" panose="020F0502020204030203"/>
                <a:cs typeface="Lato" panose="020F0502020204030203"/>
                <a:sym typeface="Lato" panose="020F0502020204030203"/>
              </a:defRPr>
            </a:lvl8pPr>
            <a:lvl9pPr lvl="8" algn="r">
              <a:buNone/>
              <a:defRPr sz="1000">
                <a:solidFill>
                  <a:schemeClr val="accent1"/>
                </a:solidFill>
                <a:latin typeface="Lato" panose="020F0502020204030203"/>
                <a:ea typeface="Lato" panose="020F0502020204030203"/>
                <a:cs typeface="Lato" panose="020F0502020204030203"/>
                <a:sym typeface="Lato" panose="020F0502020204030203"/>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slide" Target="slide9.xml"/><Relationship Id="rId4" Type="http://schemas.openxmlformats.org/officeDocument/2006/relationships/slide" Target="slide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17" descr="Open Chromebook laptop computer"/>
          <p:cNvPicPr preferRelativeResize="0"/>
          <p:nvPr/>
        </p:nvPicPr>
        <p:blipFill rotWithShape="1">
          <a:blip r:embed="rId3"/>
          <a:srcRect r="3344"/>
          <a:stretch>
            <a:fillRect/>
          </a:stretch>
        </p:blipFill>
        <p:spPr>
          <a:xfrm>
            <a:off x="4606900" y="1399750"/>
            <a:ext cx="4537098" cy="2822399"/>
          </a:xfrm>
          <a:prstGeom prst="rect">
            <a:avLst/>
          </a:prstGeom>
          <a:noFill/>
          <a:ln>
            <a:noFill/>
          </a:ln>
        </p:spPr>
      </p:pic>
      <p:pic>
        <p:nvPicPr>
          <p:cNvPr id="136" name="Google Shape;136;p17" descr="Component Detail"/>
          <p:cNvPicPr preferRelativeResize="0"/>
          <p:nvPr/>
        </p:nvPicPr>
        <p:blipFill rotWithShape="1">
          <a:blip r:embed="rId4"/>
          <a:srcRect t="3655" b="20500"/>
          <a:stretch>
            <a:fillRect/>
          </a:stretch>
        </p:blipFill>
        <p:spPr>
          <a:xfrm>
            <a:off x="5181200" y="1645500"/>
            <a:ext cx="3471224" cy="1974601"/>
          </a:xfrm>
          <a:prstGeom prst="rect">
            <a:avLst/>
          </a:prstGeom>
          <a:noFill/>
          <a:ln>
            <a:noFill/>
          </a:ln>
        </p:spPr>
      </p:pic>
      <p:pic>
        <p:nvPicPr>
          <p:cNvPr id="137" name="Google Shape;137;p17" descr="Portrait-oriented black smaptphone"/>
          <p:cNvPicPr preferRelativeResize="0"/>
          <p:nvPr/>
        </p:nvPicPr>
        <p:blipFill rotWithShape="1">
          <a:blip r:embed="rId5"/>
          <a:srcRect r="19980"/>
          <a:stretch>
            <a:fillRect/>
          </a:stretch>
        </p:blipFill>
        <p:spPr>
          <a:xfrm>
            <a:off x="8220926" y="2149750"/>
            <a:ext cx="923075" cy="2265601"/>
          </a:xfrm>
          <a:prstGeom prst="rect">
            <a:avLst/>
          </a:prstGeom>
          <a:noFill/>
          <a:ln>
            <a:noFill/>
          </a:ln>
          <a:effectLst>
            <a:reflection stA="20000" endPos="4000" fadeDir="5400012" sy="-100000" algn="bl" rotWithShape="0"/>
          </a:effectLst>
        </p:spPr>
      </p:pic>
      <p:sp>
        <p:nvSpPr>
          <p:cNvPr id="138" name="Google Shape;138;p17"/>
          <p:cNvSpPr txBox="1">
            <a:spLocks noGrp="1"/>
          </p:cNvSpPr>
          <p:nvPr>
            <p:ph type="ctrTitle"/>
          </p:nvPr>
        </p:nvSpPr>
        <p:spPr>
          <a:xfrm>
            <a:off x="729450" y="1322450"/>
            <a:ext cx="3787800" cy="14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WebD </a:t>
            </a:r>
          </a:p>
          <a:p>
            <a:pPr marL="0" lvl="0" indent="0" algn="l" rtl="0">
              <a:spcBef>
                <a:spcPts val="0"/>
              </a:spcBef>
              <a:spcAft>
                <a:spcPts val="0"/>
              </a:spcAft>
              <a:buNone/>
            </a:pPr>
            <a:r>
              <a:rPr lang="en-GB"/>
              <a:t>Project</a:t>
            </a:r>
          </a:p>
        </p:txBody>
      </p:sp>
      <p:sp>
        <p:nvSpPr>
          <p:cNvPr id="139" name="Google Shape;139;p17"/>
          <p:cNvSpPr txBox="1">
            <a:spLocks noGrp="1"/>
          </p:cNvSpPr>
          <p:nvPr>
            <p:ph type="subTitle" idx="1"/>
          </p:nvPr>
        </p:nvSpPr>
        <p:spPr>
          <a:xfrm>
            <a:off x="729600" y="2921750"/>
            <a:ext cx="3787800" cy="8241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GB"/>
              <a:t>Kirti Gupta(16IT8012), Santoshi(16IT8024), Venkatesh(16IT8067)</a:t>
            </a:r>
          </a:p>
        </p:txBody>
      </p:sp>
      <p:pic>
        <p:nvPicPr>
          <p:cNvPr id="140" name="Google Shape;140;p17" descr="Mobile View"/>
          <p:cNvPicPr preferRelativeResize="0"/>
          <p:nvPr/>
        </p:nvPicPr>
        <p:blipFill rotWithShape="1">
          <a:blip r:embed="rId6"/>
          <a:srcRect l="-384" r="23473" b="16352"/>
          <a:stretch>
            <a:fillRect/>
          </a:stretch>
        </p:blipFill>
        <p:spPr>
          <a:xfrm>
            <a:off x="8271300" y="2337575"/>
            <a:ext cx="872700" cy="1837574"/>
          </a:xfrm>
          <a:prstGeom prst="rect">
            <a:avLst/>
          </a:prstGeom>
          <a:noFill/>
          <a:ln>
            <a:noFill/>
          </a:ln>
        </p:spPr>
      </p:pic>
      <p:sp>
        <p:nvSpPr>
          <p:cNvPr id="141" name="Google Shape;141;p17"/>
          <p:cNvSpPr txBox="1"/>
          <p:nvPr/>
        </p:nvSpPr>
        <p:spPr>
          <a:xfrm>
            <a:off x="5823300" y="4415350"/>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Lato" panose="020F0502020204030203"/>
                <a:ea typeface="Lato" panose="020F0502020204030203"/>
                <a:cs typeface="Lato" panose="020F0502020204030203"/>
                <a:sym typeface="Lato" panose="020F0502020204030203"/>
              </a:rPr>
              <a:t>Date: 16/01/2019</a:t>
            </a:r>
            <a:endParaRPr b="1">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latin typeface="Lato" panose="020F0502020204030203"/>
                <a:ea typeface="Lato" panose="020F0502020204030203"/>
                <a:cs typeface="Lato" panose="020F0502020204030203"/>
                <a:sym typeface="Lato" panose="020F0502020204030203"/>
              </a:rPr>
              <a:t>Week: 1</a:t>
            </a:r>
            <a:endParaRPr b="1">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6"/>
          <p:cNvSpPr txBox="1">
            <a:spLocks noGrp="1"/>
          </p:cNvSpPr>
          <p:nvPr>
            <p:ph type="body" idx="1"/>
          </p:nvPr>
        </p:nvSpPr>
        <p:spPr>
          <a:xfrm>
            <a:off x="729450" y="1487900"/>
            <a:ext cx="7688700" cy="29757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000000"/>
              </a:buClr>
              <a:buSzPts val="1300"/>
              <a:buChar char="➔"/>
            </a:pPr>
            <a:r>
              <a:rPr lang="en-GB" b="1">
                <a:solidFill>
                  <a:srgbClr val="000000"/>
                </a:solidFill>
              </a:rPr>
              <a:t>Home page:</a:t>
            </a:r>
            <a:r>
              <a:rPr lang="en-GB"/>
              <a:t> Consists of sign up form for new students and login for administrator and existing students.</a:t>
            </a:r>
          </a:p>
          <a:p>
            <a:pPr marL="457200" lvl="0" indent="-311150" algn="l" rtl="0">
              <a:spcBef>
                <a:spcPts val="1000"/>
              </a:spcBef>
              <a:spcAft>
                <a:spcPts val="0"/>
              </a:spcAft>
              <a:buClr>
                <a:srgbClr val="000000"/>
              </a:buClr>
              <a:buSzPts val="1300"/>
              <a:buChar char="➔"/>
            </a:pPr>
            <a:r>
              <a:rPr lang="en-GB"/>
              <a:t> </a:t>
            </a:r>
            <a:r>
              <a:rPr lang="en-GB" b="1">
                <a:solidFill>
                  <a:srgbClr val="000000"/>
                </a:solidFill>
              </a:rPr>
              <a:t>Index_students page: </a:t>
            </a:r>
            <a:r>
              <a:rPr lang="en-GB"/>
              <a:t>After login, the students will be redirected to this page.</a:t>
            </a:r>
          </a:p>
          <a:p>
            <a:pPr marL="457200" lvl="0" indent="0" algn="l" rtl="0">
              <a:spcBef>
                <a:spcPts val="1000"/>
              </a:spcBef>
              <a:spcAft>
                <a:spcPts val="0"/>
              </a:spcAft>
              <a:buNone/>
            </a:pPr>
            <a:r>
              <a:rPr lang="en-GB"/>
              <a:t>In this page the navigation bar consists of 3 options like </a:t>
            </a:r>
            <a:r>
              <a:rPr lang="en-GB" b="1"/>
              <a:t>Home, Profile and About</a:t>
            </a:r>
            <a:r>
              <a:rPr lang="en-GB"/>
              <a:t>. </a:t>
            </a:r>
          </a:p>
          <a:p>
            <a:pPr marL="457200" lvl="0" indent="0" algn="l" rtl="0">
              <a:spcBef>
                <a:spcPts val="1000"/>
              </a:spcBef>
              <a:spcAft>
                <a:spcPts val="0"/>
              </a:spcAft>
              <a:buNone/>
            </a:pPr>
            <a:r>
              <a:rPr lang="en-GB" u="sng">
                <a:solidFill>
                  <a:srgbClr val="666666"/>
                </a:solidFill>
              </a:rPr>
              <a:t>Home</a:t>
            </a:r>
            <a:r>
              <a:rPr lang="en-GB" u="sng"/>
              <a:t>:</a:t>
            </a:r>
            <a:r>
              <a:rPr lang="en-GB"/>
              <a:t> This will be redirecting to the same home page of the student.</a:t>
            </a:r>
          </a:p>
          <a:p>
            <a:pPr marL="457200" lvl="0" indent="0" algn="l" rtl="0">
              <a:spcBef>
                <a:spcPts val="1000"/>
              </a:spcBef>
              <a:spcAft>
                <a:spcPts val="0"/>
              </a:spcAft>
              <a:buNone/>
            </a:pPr>
            <a:r>
              <a:rPr lang="en-GB" u="sng"/>
              <a:t>Profile:</a:t>
            </a:r>
            <a:r>
              <a:rPr lang="en-GB"/>
              <a:t> This consists of the information about the student.</a:t>
            </a:r>
          </a:p>
          <a:p>
            <a:pPr marL="457200" lvl="0" indent="0" algn="l" rtl="0">
              <a:spcBef>
                <a:spcPts val="1000"/>
              </a:spcBef>
              <a:spcAft>
                <a:spcPts val="0"/>
              </a:spcAft>
              <a:buNone/>
            </a:pPr>
            <a:r>
              <a:rPr lang="en-GB" u="sng"/>
              <a:t>About:</a:t>
            </a:r>
            <a:r>
              <a:rPr lang="en-GB"/>
              <a:t> This contains the information about the institute..</a:t>
            </a:r>
          </a:p>
          <a:p>
            <a:pPr marL="457200" lvl="0" indent="-311150" algn="l" rtl="0">
              <a:spcBef>
                <a:spcPts val="1000"/>
              </a:spcBef>
              <a:spcAft>
                <a:spcPts val="0"/>
              </a:spcAft>
              <a:buClr>
                <a:srgbClr val="000000"/>
              </a:buClr>
              <a:buSzPts val="1300"/>
              <a:buChar char="➔"/>
            </a:pPr>
            <a:r>
              <a:rPr lang="en-GB" b="1">
                <a:solidFill>
                  <a:srgbClr val="000000"/>
                </a:solidFill>
              </a:rPr>
              <a:t>Index_admin page: </a:t>
            </a:r>
            <a:r>
              <a:rPr lang="en-GB">
                <a:solidFill>
                  <a:srgbClr val="666666"/>
                </a:solidFill>
              </a:rPr>
              <a:t>After login administrator will be redirected to this page. It also contains the admin features of modifying student data.</a:t>
            </a:r>
            <a:endParaRPr>
              <a:solidFill>
                <a:srgbClr val="666666"/>
              </a:solidFill>
            </a:endParaRPr>
          </a:p>
          <a:p>
            <a:pPr marL="457200" lvl="0" indent="0" algn="l" rtl="0">
              <a:spcBef>
                <a:spcPts val="1000"/>
              </a:spcBef>
              <a:spcAft>
                <a:spcPts val="0"/>
              </a:spcAft>
              <a:buNone/>
            </a:pPr>
            <a:endParaRPr>
              <a:solidFill>
                <a:srgbClr val="666666"/>
              </a:solidFill>
            </a:endParaRPr>
          </a:p>
          <a:p>
            <a:pPr marL="457200" lvl="0" indent="0" algn="l" rtl="0">
              <a:spcBef>
                <a:spcPts val="1000"/>
              </a:spcBef>
              <a:spcAft>
                <a:spcPts val="0"/>
              </a:spcAft>
              <a:buNone/>
            </a:pPr>
            <a:endParaRPr>
              <a:solidFill>
                <a:srgbClr val="666666"/>
              </a:solidFill>
            </a:endParaRPr>
          </a:p>
          <a:p>
            <a:pPr marL="0" lvl="0" indent="0" algn="l" rtl="0">
              <a:spcBef>
                <a:spcPts val="1000"/>
              </a:spcBef>
              <a:spcAft>
                <a:spcPts val="0"/>
              </a:spcAft>
              <a:buNone/>
            </a:pPr>
            <a:r>
              <a:rPr lang="en-GB">
                <a:solidFill>
                  <a:srgbClr val="666666"/>
                </a:solidFill>
              </a:rPr>
              <a:t>	</a:t>
            </a:r>
            <a:endParaRPr>
              <a:solidFill>
                <a:srgbClr val="666666"/>
              </a:solidFill>
            </a:endParaRPr>
          </a:p>
          <a:p>
            <a:pPr marL="457200" lvl="0" indent="0" algn="l" rtl="0">
              <a:spcBef>
                <a:spcPts val="1000"/>
              </a:spcBef>
              <a:spcAft>
                <a:spcPts val="1000"/>
              </a:spcAft>
              <a:buNone/>
            </a:pPr>
            <a:endParaRPr>
              <a:solidFill>
                <a:srgbClr val="666666"/>
              </a:solidFill>
            </a:endParaRPr>
          </a:p>
        </p:txBody>
      </p:sp>
      <p:sp>
        <p:nvSpPr>
          <p:cNvPr id="196" name="Google Shape;196;p26"/>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solidFill>
                  <a:schemeClr val="accent1"/>
                </a:solidFill>
                <a:latin typeface="Lato" panose="020F0502020204030203"/>
                <a:ea typeface="Lato" panose="020F0502020204030203"/>
                <a:cs typeface="Lato" panose="020F0502020204030203"/>
                <a:sym typeface="Lato" panose="020F0502020204030203"/>
              </a:rPr>
              <a:t>Date: 16/01/2019</a:t>
            </a:r>
            <a:endParaRPr sz="1200"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sz="1200" b="1">
                <a:solidFill>
                  <a:schemeClr val="accent1"/>
                </a:solidFill>
                <a:latin typeface="Lato" panose="020F0502020204030203"/>
                <a:ea typeface="Lato" panose="020F0502020204030203"/>
                <a:cs typeface="Lato" panose="020F0502020204030203"/>
                <a:sym typeface="Lato" panose="020F0502020204030203"/>
              </a:rPr>
              <a:t>Week: 1</a:t>
            </a:r>
            <a:endParaRPr sz="1200"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7"/>
          <p:cNvSpPr txBox="1">
            <a:spLocks noGrp="1"/>
          </p:cNvSpPr>
          <p:nvPr>
            <p:ph type="title" idx="4294967295"/>
          </p:nvPr>
        </p:nvSpPr>
        <p:spPr>
          <a:xfrm>
            <a:off x="346425" y="4747100"/>
            <a:ext cx="2280600" cy="39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400">
                <a:solidFill>
                  <a:srgbClr val="FFFFFF"/>
                </a:solidFill>
              </a:rPr>
              <a:t>Information architecture</a:t>
            </a:r>
            <a:endParaRPr sz="1400">
              <a:solidFill>
                <a:srgbClr val="FFFFFF"/>
              </a:solidFill>
            </a:endParaRPr>
          </a:p>
        </p:txBody>
      </p:sp>
      <p:sp>
        <p:nvSpPr>
          <p:cNvPr id="202" name="Google Shape;202;p27"/>
          <p:cNvSpPr/>
          <p:nvPr/>
        </p:nvSpPr>
        <p:spPr>
          <a:xfrm>
            <a:off x="3911400" y="679825"/>
            <a:ext cx="1321200" cy="692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Home</a:t>
            </a:r>
          </a:p>
        </p:txBody>
      </p:sp>
      <p:sp>
        <p:nvSpPr>
          <p:cNvPr id="203" name="Google Shape;203;p27"/>
          <p:cNvSpPr/>
          <p:nvPr/>
        </p:nvSpPr>
        <p:spPr>
          <a:xfrm>
            <a:off x="1767825" y="1794225"/>
            <a:ext cx="1321200" cy="692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Student sign-in</a:t>
            </a:r>
          </a:p>
        </p:txBody>
      </p:sp>
      <p:sp>
        <p:nvSpPr>
          <p:cNvPr id="204" name="Google Shape;204;p27"/>
          <p:cNvSpPr/>
          <p:nvPr/>
        </p:nvSpPr>
        <p:spPr>
          <a:xfrm>
            <a:off x="6409550" y="1794225"/>
            <a:ext cx="1321200" cy="692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Admin </a:t>
            </a:r>
          </a:p>
          <a:p>
            <a:pPr marL="0" lvl="0" indent="0" algn="ctr" rtl="0">
              <a:spcBef>
                <a:spcPts val="0"/>
              </a:spcBef>
              <a:spcAft>
                <a:spcPts val="0"/>
              </a:spcAft>
              <a:buNone/>
            </a:pPr>
            <a:r>
              <a:rPr lang="en-GB"/>
              <a:t>sign-in</a:t>
            </a:r>
          </a:p>
        </p:txBody>
      </p:sp>
      <p:cxnSp>
        <p:nvCxnSpPr>
          <p:cNvPr id="205" name="Google Shape;205;p27"/>
          <p:cNvCxnSpPr/>
          <p:nvPr/>
        </p:nvCxnSpPr>
        <p:spPr>
          <a:xfrm flipH="1">
            <a:off x="2428500" y="1026225"/>
            <a:ext cx="1482900" cy="768000"/>
          </a:xfrm>
          <a:prstGeom prst="straightConnector1">
            <a:avLst/>
          </a:prstGeom>
          <a:noFill/>
          <a:ln w="9525" cap="flat" cmpd="sng">
            <a:solidFill>
              <a:schemeClr val="dk2"/>
            </a:solidFill>
            <a:prstDash val="solid"/>
            <a:round/>
            <a:headEnd type="none" w="med" len="med"/>
            <a:tailEnd type="triangle" w="med" len="med"/>
          </a:ln>
        </p:spPr>
      </p:cxnSp>
      <p:cxnSp>
        <p:nvCxnSpPr>
          <p:cNvPr id="206" name="Google Shape;206;p27"/>
          <p:cNvCxnSpPr/>
          <p:nvPr/>
        </p:nvCxnSpPr>
        <p:spPr>
          <a:xfrm>
            <a:off x="5232600" y="1026225"/>
            <a:ext cx="1837500" cy="768000"/>
          </a:xfrm>
          <a:prstGeom prst="straightConnector1">
            <a:avLst/>
          </a:prstGeom>
          <a:noFill/>
          <a:ln w="9525" cap="flat" cmpd="sng">
            <a:solidFill>
              <a:schemeClr val="dk2"/>
            </a:solidFill>
            <a:prstDash val="solid"/>
            <a:round/>
            <a:headEnd type="none" w="med" len="med"/>
            <a:tailEnd type="triangle" w="med" len="med"/>
          </a:ln>
        </p:spPr>
      </p:cxnSp>
      <p:sp>
        <p:nvSpPr>
          <p:cNvPr id="207" name="Google Shape;207;p27"/>
          <p:cNvSpPr/>
          <p:nvPr/>
        </p:nvSpPr>
        <p:spPr>
          <a:xfrm>
            <a:off x="3911400" y="1794225"/>
            <a:ext cx="1321200" cy="692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Student sign-up</a:t>
            </a:r>
          </a:p>
        </p:txBody>
      </p:sp>
      <p:cxnSp>
        <p:nvCxnSpPr>
          <p:cNvPr id="208" name="Google Shape;208;p27"/>
          <p:cNvCxnSpPr>
            <a:stCxn id="202" idx="2"/>
            <a:endCxn id="207" idx="0"/>
          </p:cNvCxnSpPr>
          <p:nvPr/>
        </p:nvCxnSpPr>
        <p:spPr>
          <a:xfrm>
            <a:off x="4572000" y="1372525"/>
            <a:ext cx="0" cy="421800"/>
          </a:xfrm>
          <a:prstGeom prst="straightConnector1">
            <a:avLst/>
          </a:prstGeom>
          <a:noFill/>
          <a:ln w="9525" cap="flat" cmpd="sng">
            <a:solidFill>
              <a:schemeClr val="dk2"/>
            </a:solidFill>
            <a:prstDash val="solid"/>
            <a:round/>
            <a:headEnd type="none" w="med" len="med"/>
            <a:tailEnd type="triangle" w="med" len="med"/>
          </a:ln>
        </p:spPr>
      </p:cxnSp>
      <p:cxnSp>
        <p:nvCxnSpPr>
          <p:cNvPr id="209" name="Google Shape;209;p27"/>
          <p:cNvCxnSpPr>
            <a:stCxn id="207" idx="1"/>
            <a:endCxn id="203" idx="3"/>
          </p:cNvCxnSpPr>
          <p:nvPr/>
        </p:nvCxnSpPr>
        <p:spPr>
          <a:xfrm rot="10800000">
            <a:off x="3089100" y="2140575"/>
            <a:ext cx="822300" cy="0"/>
          </a:xfrm>
          <a:prstGeom prst="straightConnector1">
            <a:avLst/>
          </a:prstGeom>
          <a:noFill/>
          <a:ln w="9525" cap="flat" cmpd="sng">
            <a:solidFill>
              <a:schemeClr val="dk2"/>
            </a:solidFill>
            <a:prstDash val="solid"/>
            <a:round/>
            <a:headEnd type="none" w="med" len="med"/>
            <a:tailEnd type="triangle" w="med" len="med"/>
          </a:ln>
        </p:spPr>
      </p:cxnSp>
      <p:sp>
        <p:nvSpPr>
          <p:cNvPr id="210" name="Google Shape;210;p27"/>
          <p:cNvSpPr/>
          <p:nvPr/>
        </p:nvSpPr>
        <p:spPr>
          <a:xfrm>
            <a:off x="1767825" y="3110825"/>
            <a:ext cx="1321200" cy="692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Index_student </a:t>
            </a:r>
          </a:p>
        </p:txBody>
      </p:sp>
      <p:sp>
        <p:nvSpPr>
          <p:cNvPr id="211" name="Google Shape;211;p27"/>
          <p:cNvSpPr/>
          <p:nvPr/>
        </p:nvSpPr>
        <p:spPr>
          <a:xfrm>
            <a:off x="6409550" y="3110825"/>
            <a:ext cx="1321200" cy="692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Index_admin</a:t>
            </a:r>
          </a:p>
        </p:txBody>
      </p:sp>
      <p:cxnSp>
        <p:nvCxnSpPr>
          <p:cNvPr id="212" name="Google Shape;212;p27"/>
          <p:cNvCxnSpPr>
            <a:stCxn id="203" idx="2"/>
            <a:endCxn id="210" idx="0"/>
          </p:cNvCxnSpPr>
          <p:nvPr/>
        </p:nvCxnSpPr>
        <p:spPr>
          <a:xfrm>
            <a:off x="2428425" y="2486925"/>
            <a:ext cx="0" cy="624000"/>
          </a:xfrm>
          <a:prstGeom prst="straightConnector1">
            <a:avLst/>
          </a:prstGeom>
          <a:noFill/>
          <a:ln w="9525" cap="flat" cmpd="sng">
            <a:solidFill>
              <a:schemeClr val="dk2"/>
            </a:solidFill>
            <a:prstDash val="solid"/>
            <a:round/>
            <a:headEnd type="none" w="med" len="med"/>
            <a:tailEnd type="triangle" w="med" len="med"/>
          </a:ln>
        </p:spPr>
      </p:cxnSp>
      <p:cxnSp>
        <p:nvCxnSpPr>
          <p:cNvPr id="213" name="Google Shape;213;p27"/>
          <p:cNvCxnSpPr>
            <a:stCxn id="204" idx="2"/>
            <a:endCxn id="211" idx="0"/>
          </p:cNvCxnSpPr>
          <p:nvPr/>
        </p:nvCxnSpPr>
        <p:spPr>
          <a:xfrm>
            <a:off x="7070150" y="2486925"/>
            <a:ext cx="0" cy="624000"/>
          </a:xfrm>
          <a:prstGeom prst="straightConnector1">
            <a:avLst/>
          </a:prstGeom>
          <a:noFill/>
          <a:ln w="9525" cap="flat" cmpd="sng">
            <a:solidFill>
              <a:schemeClr val="dk2"/>
            </a:solidFill>
            <a:prstDash val="solid"/>
            <a:round/>
            <a:headEnd type="none" w="med" len="med"/>
            <a:tailEnd type="triangle" w="med" len="med"/>
          </a:ln>
        </p:spPr>
      </p:cxnSp>
      <p:sp>
        <p:nvSpPr>
          <p:cNvPr id="214" name="Google Shape;214;p27"/>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16/01/2019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1</a:t>
            </a:r>
            <a:endParaRPr b="1">
              <a:solidFill>
                <a:schemeClr val="accent1"/>
              </a:solidFill>
              <a:latin typeface="Lato" panose="020F0502020204030203"/>
              <a:ea typeface="Lato" panose="020F0502020204030203"/>
              <a:cs typeface="Lato" panose="020F0502020204030203"/>
              <a:sym typeface="Lato" panose="020F0502020204030203"/>
            </a:endParaRPr>
          </a:p>
        </p:txBody>
      </p:sp>
      <p:sp>
        <p:nvSpPr>
          <p:cNvPr id="215" name="Google Shape;215;p27"/>
          <p:cNvSpPr txBox="1"/>
          <p:nvPr/>
        </p:nvSpPr>
        <p:spPr>
          <a:xfrm rot="-1652537">
            <a:off x="2242558" y="914804"/>
            <a:ext cx="1573303" cy="41274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Lato" panose="020F0502020204030203"/>
                <a:ea typeface="Lato" panose="020F0502020204030203"/>
                <a:cs typeface="Lato" panose="020F0502020204030203"/>
                <a:sym typeface="Lato" panose="020F0502020204030203"/>
              </a:rPr>
              <a:t>Login as student</a:t>
            </a:r>
            <a:endParaRPr>
              <a:latin typeface="Lato" panose="020F0502020204030203"/>
              <a:ea typeface="Lato" panose="020F0502020204030203"/>
              <a:cs typeface="Lato" panose="020F0502020204030203"/>
              <a:sym typeface="Lato" panose="020F0502020204030203"/>
            </a:endParaRPr>
          </a:p>
        </p:txBody>
      </p:sp>
      <p:sp>
        <p:nvSpPr>
          <p:cNvPr id="216" name="Google Shape;216;p27"/>
          <p:cNvSpPr txBox="1"/>
          <p:nvPr/>
        </p:nvSpPr>
        <p:spPr>
          <a:xfrm rot="1385632">
            <a:off x="5563803" y="914737"/>
            <a:ext cx="1573277" cy="41251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Lato" panose="020F0502020204030203"/>
                <a:ea typeface="Lato" panose="020F0502020204030203"/>
                <a:cs typeface="Lato" panose="020F0502020204030203"/>
                <a:sym typeface="Lato" panose="020F0502020204030203"/>
              </a:rPr>
              <a:t>Login as admin</a:t>
            </a:r>
            <a:endParaRPr>
              <a:latin typeface="Lato" panose="020F0502020204030203"/>
              <a:ea typeface="Lato" panose="020F0502020204030203"/>
              <a:cs typeface="Lato" panose="020F0502020204030203"/>
              <a:sym typeface="Lato" panose="020F0502020204030203"/>
            </a:endParaRPr>
          </a:p>
        </p:txBody>
      </p:sp>
      <p:sp>
        <p:nvSpPr>
          <p:cNvPr id="217" name="Google Shape;217;p27"/>
          <p:cNvSpPr txBox="1"/>
          <p:nvPr/>
        </p:nvSpPr>
        <p:spPr>
          <a:xfrm rot="-1172">
            <a:off x="4720528" y="1377018"/>
            <a:ext cx="879900" cy="4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Lato" panose="020F0502020204030203"/>
                <a:ea typeface="Lato" panose="020F0502020204030203"/>
                <a:cs typeface="Lato" panose="020F0502020204030203"/>
                <a:sym typeface="Lato" panose="020F0502020204030203"/>
              </a:rPr>
              <a:t>Sign up</a:t>
            </a:r>
            <a:endParaRPr>
              <a:latin typeface="Lato" panose="020F0502020204030203"/>
              <a:ea typeface="Lato" panose="020F0502020204030203"/>
              <a:cs typeface="Lato" panose="020F0502020204030203"/>
              <a:sym typeface="Lato" panose="020F0502020204030203"/>
            </a:endParaRPr>
          </a:p>
        </p:txBody>
      </p:sp>
      <p:sp>
        <p:nvSpPr>
          <p:cNvPr id="218" name="Google Shape;218;p27"/>
          <p:cNvSpPr txBox="1"/>
          <p:nvPr/>
        </p:nvSpPr>
        <p:spPr>
          <a:xfrm>
            <a:off x="7154900" y="2592625"/>
            <a:ext cx="750600" cy="4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Lato" panose="020F0502020204030203"/>
                <a:ea typeface="Lato" panose="020F0502020204030203"/>
                <a:cs typeface="Lato" panose="020F0502020204030203"/>
                <a:sym typeface="Lato" panose="020F0502020204030203"/>
              </a:rPr>
              <a:t>Sign in</a:t>
            </a:r>
            <a:endParaRPr>
              <a:latin typeface="Lato" panose="020F0502020204030203"/>
              <a:ea typeface="Lato" panose="020F0502020204030203"/>
              <a:cs typeface="Lato" panose="020F0502020204030203"/>
              <a:sym typeface="Lato" panose="020F0502020204030203"/>
            </a:endParaRPr>
          </a:p>
        </p:txBody>
      </p:sp>
      <p:sp>
        <p:nvSpPr>
          <p:cNvPr id="219" name="Google Shape;219;p27"/>
          <p:cNvSpPr txBox="1"/>
          <p:nvPr/>
        </p:nvSpPr>
        <p:spPr>
          <a:xfrm rot="-1374">
            <a:off x="1547900" y="2592479"/>
            <a:ext cx="750600" cy="4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Lato" panose="020F0502020204030203"/>
                <a:ea typeface="Lato" panose="020F0502020204030203"/>
                <a:cs typeface="Lato" panose="020F0502020204030203"/>
                <a:sym typeface="Lato" panose="020F0502020204030203"/>
              </a:rPr>
              <a:t>Sign in</a:t>
            </a:r>
            <a:endParaRPr>
              <a:latin typeface="Lato" panose="020F0502020204030203"/>
              <a:ea typeface="Lato" panose="020F0502020204030203"/>
              <a:cs typeface="Lato" panose="020F0502020204030203"/>
              <a:sym typeface="Lato" panose="020F0502020204030203"/>
            </a:endParaRPr>
          </a:p>
        </p:txBody>
      </p:sp>
      <p:sp>
        <p:nvSpPr>
          <p:cNvPr id="220" name="Google Shape;220;p27"/>
          <p:cNvSpPr/>
          <p:nvPr/>
        </p:nvSpPr>
        <p:spPr>
          <a:xfrm>
            <a:off x="4023725" y="3110825"/>
            <a:ext cx="1321200" cy="692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Home</a:t>
            </a:r>
          </a:p>
        </p:txBody>
      </p:sp>
      <p:cxnSp>
        <p:nvCxnSpPr>
          <p:cNvPr id="221" name="Google Shape;221;p27"/>
          <p:cNvCxnSpPr>
            <a:stCxn id="210" idx="3"/>
            <a:endCxn id="220" idx="1"/>
          </p:cNvCxnSpPr>
          <p:nvPr/>
        </p:nvCxnSpPr>
        <p:spPr>
          <a:xfrm>
            <a:off x="3089025" y="3457175"/>
            <a:ext cx="934800" cy="0"/>
          </a:xfrm>
          <a:prstGeom prst="straightConnector1">
            <a:avLst/>
          </a:prstGeom>
          <a:noFill/>
          <a:ln w="9525" cap="flat" cmpd="sng">
            <a:solidFill>
              <a:schemeClr val="dk2"/>
            </a:solidFill>
            <a:prstDash val="solid"/>
            <a:round/>
            <a:headEnd type="none" w="med" len="med"/>
            <a:tailEnd type="triangle" w="med" len="med"/>
          </a:ln>
        </p:spPr>
      </p:cxnSp>
      <p:cxnSp>
        <p:nvCxnSpPr>
          <p:cNvPr id="222" name="Google Shape;222;p27"/>
          <p:cNvCxnSpPr>
            <a:stCxn id="211" idx="1"/>
            <a:endCxn id="220" idx="3"/>
          </p:cNvCxnSpPr>
          <p:nvPr/>
        </p:nvCxnSpPr>
        <p:spPr>
          <a:xfrm rot="10800000">
            <a:off x="5344850" y="3457175"/>
            <a:ext cx="1064700" cy="0"/>
          </a:xfrm>
          <a:prstGeom prst="straightConnector1">
            <a:avLst/>
          </a:prstGeom>
          <a:noFill/>
          <a:ln w="9525" cap="flat" cmpd="sng">
            <a:solidFill>
              <a:schemeClr val="dk2"/>
            </a:solidFill>
            <a:prstDash val="solid"/>
            <a:round/>
            <a:headEnd type="none" w="med" len="med"/>
            <a:tailEnd type="triangle" w="med" len="med"/>
          </a:ln>
        </p:spPr>
      </p:cxnSp>
      <p:sp>
        <p:nvSpPr>
          <p:cNvPr id="223" name="Google Shape;223;p27"/>
          <p:cNvSpPr txBox="1"/>
          <p:nvPr/>
        </p:nvSpPr>
        <p:spPr>
          <a:xfrm>
            <a:off x="5466099" y="3005425"/>
            <a:ext cx="822300" cy="4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Lato" panose="020F0502020204030203"/>
                <a:ea typeface="Lato" panose="020F0502020204030203"/>
                <a:cs typeface="Lato" panose="020F0502020204030203"/>
                <a:sym typeface="Lato" panose="020F0502020204030203"/>
              </a:rPr>
              <a:t>Log out</a:t>
            </a:r>
            <a:endParaRPr>
              <a:latin typeface="Lato" panose="020F0502020204030203"/>
              <a:ea typeface="Lato" panose="020F0502020204030203"/>
              <a:cs typeface="Lato" panose="020F0502020204030203"/>
              <a:sym typeface="Lato" panose="020F0502020204030203"/>
            </a:endParaRPr>
          </a:p>
        </p:txBody>
      </p:sp>
      <p:sp>
        <p:nvSpPr>
          <p:cNvPr id="224" name="Google Shape;224;p27"/>
          <p:cNvSpPr txBox="1"/>
          <p:nvPr/>
        </p:nvSpPr>
        <p:spPr>
          <a:xfrm>
            <a:off x="3145237" y="3005425"/>
            <a:ext cx="822300" cy="4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Lato" panose="020F0502020204030203"/>
                <a:ea typeface="Lato" panose="020F0502020204030203"/>
                <a:cs typeface="Lato" panose="020F0502020204030203"/>
                <a:sym typeface="Lato" panose="020F0502020204030203"/>
              </a:rPr>
              <a:t>Log out</a:t>
            </a:r>
            <a:endParaRPr>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7"/>
          <p:cNvSpPr txBox="1">
            <a:spLocks noGrp="1"/>
          </p:cNvSpPr>
          <p:nvPr>
            <p:ph type="title" idx="4294967295"/>
          </p:nvPr>
        </p:nvSpPr>
        <p:spPr>
          <a:xfrm>
            <a:off x="346425" y="4747100"/>
            <a:ext cx="2280600" cy="39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400" dirty="0">
                <a:solidFill>
                  <a:srgbClr val="FFFFFF"/>
                </a:solidFill>
              </a:rPr>
              <a:t>Information architecture</a:t>
            </a:r>
            <a:endParaRPr sz="1400" dirty="0">
              <a:solidFill>
                <a:srgbClr val="FFFFFF"/>
              </a:solidFill>
            </a:endParaRPr>
          </a:p>
        </p:txBody>
      </p:sp>
      <p:pic>
        <p:nvPicPr>
          <p:cNvPr id="3" name="Picture 2" descr="A screenshot of a computer screen&#10;&#10;Description automatically generated">
            <a:extLst>
              <a:ext uri="{FF2B5EF4-FFF2-40B4-BE49-F238E27FC236}">
                <a16:creationId xmlns:a16="http://schemas.microsoft.com/office/drawing/2014/main" id="{3C9A39A0-7A1F-4CC3-9788-2EF9990D3EF3}"/>
              </a:ext>
            </a:extLst>
          </p:cNvPr>
          <p:cNvPicPr>
            <a:picLocks noChangeAspect="1"/>
          </p:cNvPicPr>
          <p:nvPr/>
        </p:nvPicPr>
        <p:blipFill>
          <a:blip r:embed="rId3"/>
          <a:stretch>
            <a:fillRect/>
          </a:stretch>
        </p:blipFill>
        <p:spPr>
          <a:xfrm>
            <a:off x="457200" y="287006"/>
            <a:ext cx="8435340" cy="4582174"/>
          </a:xfrm>
          <a:prstGeom prst="rect">
            <a:avLst/>
          </a:prstGeom>
        </p:spPr>
      </p:pic>
    </p:spTree>
    <p:extLst>
      <p:ext uri="{BB962C8B-B14F-4D97-AF65-F5344CB8AC3E}">
        <p14:creationId xmlns:p14="http://schemas.microsoft.com/office/powerpoint/2010/main" val="1619237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8"/>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Work</a:t>
            </a:r>
          </a:p>
          <a:p>
            <a:pPr marL="0" lvl="0" indent="0" algn="l" rtl="0">
              <a:spcBef>
                <a:spcPts val="0"/>
              </a:spcBef>
              <a:spcAft>
                <a:spcPts val="0"/>
              </a:spcAft>
              <a:buNone/>
            </a:pPr>
            <a:r>
              <a:rPr lang="en-GB"/>
              <a:t>Division</a:t>
            </a:r>
          </a:p>
        </p:txBody>
      </p:sp>
      <p:sp>
        <p:nvSpPr>
          <p:cNvPr id="230" name="Google Shape;230;p28"/>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GB" sz="1600" b="1">
                <a:solidFill>
                  <a:srgbClr val="000000"/>
                </a:solidFill>
              </a:rPr>
              <a:t>16IT8012: </a:t>
            </a:r>
            <a:r>
              <a:rPr lang="en-GB" sz="1400"/>
              <a:t>Made the sign up form.</a:t>
            </a:r>
            <a:endParaRPr sz="1400"/>
          </a:p>
          <a:p>
            <a:pPr marL="457200" lvl="0" indent="-330200" algn="l" rtl="0">
              <a:spcBef>
                <a:spcPts val="0"/>
              </a:spcBef>
              <a:spcAft>
                <a:spcPts val="0"/>
              </a:spcAft>
              <a:buClr>
                <a:srgbClr val="000000"/>
              </a:buClr>
              <a:buSzPts val="1600"/>
              <a:buChar char="●"/>
            </a:pPr>
            <a:r>
              <a:rPr lang="en-GB" sz="1600" b="1">
                <a:solidFill>
                  <a:srgbClr val="000000"/>
                </a:solidFill>
              </a:rPr>
              <a:t>16IT8024: </a:t>
            </a:r>
            <a:r>
              <a:rPr lang="en-GB" sz="1400"/>
              <a:t>Made the navbar and footer.</a:t>
            </a:r>
            <a:endParaRPr sz="1400"/>
          </a:p>
          <a:p>
            <a:pPr marL="457200" lvl="0" indent="-330200" algn="l" rtl="0">
              <a:spcBef>
                <a:spcPts val="0"/>
              </a:spcBef>
              <a:spcAft>
                <a:spcPts val="0"/>
              </a:spcAft>
              <a:buClr>
                <a:srgbClr val="000000"/>
              </a:buClr>
              <a:buSzPts val="1600"/>
              <a:buChar char="●"/>
            </a:pPr>
            <a:r>
              <a:rPr lang="en-GB" sz="1600" b="1">
                <a:solidFill>
                  <a:srgbClr val="000000"/>
                </a:solidFill>
              </a:rPr>
              <a:t>16IT8067: </a:t>
            </a:r>
            <a:r>
              <a:rPr lang="en-GB" sz="1400"/>
              <a:t>Made the changes and addition of pages in the presentation.</a:t>
            </a:r>
            <a:endParaRPr sz="1400"/>
          </a:p>
        </p:txBody>
      </p:sp>
      <p:sp>
        <p:nvSpPr>
          <p:cNvPr id="231" name="Google Shape;231;p28"/>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30/01/2019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2</a:t>
            </a:r>
            <a:endParaRPr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9"/>
          <p:cNvSpPr txBox="1">
            <a:spLocks noGrp="1"/>
          </p:cNvSpPr>
          <p:nvPr>
            <p:ph type="body" idx="1"/>
          </p:nvPr>
        </p:nvSpPr>
        <p:spPr>
          <a:xfrm>
            <a:off x="729450" y="2360100"/>
            <a:ext cx="7688700" cy="21036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000000"/>
              </a:buClr>
              <a:buSzPts val="1300"/>
              <a:buChar char="➔"/>
            </a:pPr>
            <a:r>
              <a:rPr lang="en-GB" b="1">
                <a:solidFill>
                  <a:srgbClr val="000000"/>
                </a:solidFill>
              </a:rPr>
              <a:t>Made home page for the user(both student and admin) to login and sign up.</a:t>
            </a:r>
            <a:endParaRPr b="1">
              <a:solidFill>
                <a:srgbClr val="000000"/>
              </a:solidFill>
            </a:endParaRPr>
          </a:p>
          <a:p>
            <a:pPr marL="457200" lvl="0" indent="-311150" algn="l" rtl="0">
              <a:spcBef>
                <a:spcPts val="1000"/>
              </a:spcBef>
              <a:spcAft>
                <a:spcPts val="0"/>
              </a:spcAft>
              <a:buClr>
                <a:srgbClr val="000000"/>
              </a:buClr>
              <a:buSzPts val="1300"/>
              <a:buChar char="➔"/>
            </a:pPr>
            <a:r>
              <a:rPr lang="en-GB" b="1">
                <a:solidFill>
                  <a:srgbClr val="000000"/>
                </a:solidFill>
              </a:rPr>
              <a:t>This page consists of a navbar with menu options - Home, Student Login, Admin Login.</a:t>
            </a:r>
            <a:endParaRPr b="1">
              <a:solidFill>
                <a:srgbClr val="000000"/>
              </a:solidFill>
            </a:endParaRPr>
          </a:p>
          <a:p>
            <a:pPr marL="457200" lvl="0" indent="-311150" algn="l" rtl="0">
              <a:spcBef>
                <a:spcPts val="1000"/>
              </a:spcBef>
              <a:spcAft>
                <a:spcPts val="0"/>
              </a:spcAft>
              <a:buClr>
                <a:srgbClr val="000000"/>
              </a:buClr>
              <a:buSzPts val="1300"/>
              <a:buChar char="➔"/>
            </a:pPr>
            <a:r>
              <a:rPr lang="en-GB" b="1">
                <a:solidFill>
                  <a:srgbClr val="000000"/>
                </a:solidFill>
              </a:rPr>
              <a:t>The body contains the sign up form for the new student to sign up.</a:t>
            </a:r>
            <a:endParaRPr b="1">
              <a:solidFill>
                <a:srgbClr val="000000"/>
              </a:solidFill>
            </a:endParaRPr>
          </a:p>
          <a:p>
            <a:pPr marL="457200" lvl="0" indent="-311150" algn="l" rtl="0">
              <a:spcBef>
                <a:spcPts val="1000"/>
              </a:spcBef>
              <a:spcAft>
                <a:spcPts val="1000"/>
              </a:spcAft>
              <a:buClr>
                <a:srgbClr val="000000"/>
              </a:buClr>
              <a:buSzPts val="1300"/>
              <a:buChar char="➔"/>
            </a:pPr>
            <a:r>
              <a:rPr lang="en-GB" b="1">
                <a:solidFill>
                  <a:srgbClr val="000000"/>
                </a:solidFill>
              </a:rPr>
              <a:t>Footer of the page contains the link to the institute’s facebook page and email options to contact the Director of the institute.</a:t>
            </a:r>
            <a:endParaRPr>
              <a:solidFill>
                <a:srgbClr val="666666"/>
              </a:solidFill>
            </a:endParaRPr>
          </a:p>
        </p:txBody>
      </p:sp>
      <p:sp>
        <p:nvSpPr>
          <p:cNvPr id="237" name="Google Shape;237;p29"/>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solidFill>
                  <a:schemeClr val="accent1"/>
                </a:solidFill>
                <a:latin typeface="Lato" panose="020F0502020204030203"/>
                <a:ea typeface="Lato" panose="020F0502020204030203"/>
                <a:cs typeface="Lato" panose="020F0502020204030203"/>
                <a:sym typeface="Lato" panose="020F0502020204030203"/>
              </a:rPr>
              <a:t>Date: 30/01/2019</a:t>
            </a:r>
            <a:endParaRPr sz="1200"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sz="1200" b="1">
                <a:solidFill>
                  <a:schemeClr val="accent1"/>
                </a:solidFill>
                <a:latin typeface="Lato" panose="020F0502020204030203"/>
                <a:ea typeface="Lato" panose="020F0502020204030203"/>
                <a:cs typeface="Lato" panose="020F0502020204030203"/>
                <a:sym typeface="Lato" panose="020F0502020204030203"/>
              </a:rPr>
              <a:t>Week: 2</a:t>
            </a:r>
            <a:endParaRPr sz="1200" b="1">
              <a:solidFill>
                <a:schemeClr val="accent1"/>
              </a:solidFill>
              <a:latin typeface="Lato" panose="020F0502020204030203"/>
              <a:ea typeface="Lato" panose="020F0502020204030203"/>
              <a:cs typeface="Lato" panose="020F0502020204030203"/>
              <a:sym typeface="Lato" panose="020F0502020204030203"/>
            </a:endParaRPr>
          </a:p>
        </p:txBody>
      </p:sp>
      <p:sp>
        <p:nvSpPr>
          <p:cNvPr id="238" name="Google Shape;238;p29"/>
          <p:cNvSpPr txBox="1"/>
          <p:nvPr/>
        </p:nvSpPr>
        <p:spPr>
          <a:xfrm>
            <a:off x="729450" y="1398125"/>
            <a:ext cx="4491000" cy="80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000" b="1">
                <a:solidFill>
                  <a:schemeClr val="dk2"/>
                </a:solidFill>
                <a:latin typeface="Raleway" panose="020B0503030101060003"/>
                <a:ea typeface="Raleway" panose="020B0503030101060003"/>
                <a:cs typeface="Raleway" panose="020B0503030101060003"/>
                <a:sym typeface="Raleway" panose="020B0503030101060003"/>
              </a:rPr>
              <a:t>What We Did ?</a:t>
            </a:r>
            <a:endParaRPr sz="4000" b="1">
              <a:solidFill>
                <a:schemeClr val="dk2"/>
              </a:solidFill>
              <a:latin typeface="Raleway" panose="020B0503030101060003"/>
              <a:ea typeface="Raleway" panose="020B0503030101060003"/>
              <a:cs typeface="Raleway" panose="020B0503030101060003"/>
              <a:sym typeface="Raleway" panose="020B0503030101060003"/>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0"/>
          <p:cNvSpPr txBox="1">
            <a:spLocks noGrp="1"/>
          </p:cNvSpPr>
          <p:nvPr>
            <p:ph type="title"/>
          </p:nvPr>
        </p:nvSpPr>
        <p:spPr>
          <a:xfrm>
            <a:off x="411480" y="498950"/>
            <a:ext cx="8004870" cy="45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Sign up form :</a:t>
            </a:r>
          </a:p>
        </p:txBody>
      </p:sp>
      <p:sp>
        <p:nvSpPr>
          <p:cNvPr id="245" name="Google Shape;245;p30"/>
          <p:cNvSpPr txBox="1"/>
          <p:nvPr/>
        </p:nvSpPr>
        <p:spPr>
          <a:xfrm>
            <a:off x="6096750" y="505200"/>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dirty="0">
                <a:solidFill>
                  <a:schemeClr val="accent1"/>
                </a:solidFill>
                <a:latin typeface="Lato" panose="020F0502020204030203"/>
                <a:ea typeface="Lato" panose="020F0502020204030203"/>
                <a:cs typeface="Lato" panose="020F0502020204030203"/>
                <a:sym typeface="Lato" panose="020F0502020204030203"/>
              </a:rPr>
              <a:t>Date: 30/01/2019</a:t>
            </a:r>
            <a:endParaRPr b="1" dirty="0">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dirty="0">
                <a:solidFill>
                  <a:schemeClr val="accent1"/>
                </a:solidFill>
                <a:latin typeface="Lato" panose="020F0502020204030203"/>
                <a:ea typeface="Lato" panose="020F0502020204030203"/>
                <a:cs typeface="Lato" panose="020F0502020204030203"/>
                <a:sym typeface="Lato" panose="020F0502020204030203"/>
              </a:rPr>
              <a:t>Week: 2</a:t>
            </a:r>
            <a:endParaRPr b="1" dirty="0">
              <a:solidFill>
                <a:schemeClr val="accent1"/>
              </a:solidFill>
              <a:latin typeface="Lato" panose="020F0502020204030203"/>
              <a:ea typeface="Lato" panose="020F0502020204030203"/>
              <a:cs typeface="Lato" panose="020F0502020204030203"/>
              <a:sym typeface="Lato" panose="020F0502020204030203"/>
            </a:endParaRPr>
          </a:p>
        </p:txBody>
      </p:sp>
      <p:pic>
        <p:nvPicPr>
          <p:cNvPr id="3" name="Picture 2" descr="A screen shot of a computer&#10;&#10;Description automatically generated">
            <a:extLst>
              <a:ext uri="{FF2B5EF4-FFF2-40B4-BE49-F238E27FC236}">
                <a16:creationId xmlns:a16="http://schemas.microsoft.com/office/drawing/2014/main" id="{9230F1EB-F51C-46A4-BF1F-C81E7F262AF2}"/>
              </a:ext>
            </a:extLst>
          </p:cNvPr>
          <p:cNvPicPr>
            <a:picLocks noChangeAspect="1"/>
          </p:cNvPicPr>
          <p:nvPr/>
        </p:nvPicPr>
        <p:blipFill>
          <a:blip r:embed="rId3"/>
          <a:stretch>
            <a:fillRect/>
          </a:stretch>
        </p:blipFill>
        <p:spPr>
          <a:xfrm>
            <a:off x="380353" y="1104900"/>
            <a:ext cx="8383294" cy="3733800"/>
          </a:xfrm>
          <a:prstGeom prst="rect">
            <a:avLst/>
          </a:prstGeom>
        </p:spPr>
      </p:pic>
    </p:spTree>
    <p:extLst>
      <p:ext uri="{BB962C8B-B14F-4D97-AF65-F5344CB8AC3E}">
        <p14:creationId xmlns:p14="http://schemas.microsoft.com/office/powerpoint/2010/main" val="2810497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Next Week’s</a:t>
            </a:r>
          </a:p>
          <a:p>
            <a:pPr marL="0" lvl="0" indent="0" algn="l" rtl="0">
              <a:spcBef>
                <a:spcPts val="0"/>
              </a:spcBef>
              <a:spcAft>
                <a:spcPts val="0"/>
              </a:spcAft>
              <a:buNone/>
            </a:pPr>
            <a:r>
              <a:rPr lang="en-GB"/>
              <a:t>Tasks</a:t>
            </a:r>
          </a:p>
        </p:txBody>
      </p:sp>
      <p:sp>
        <p:nvSpPr>
          <p:cNvPr id="251" name="Google Shape;251;p3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GB" sz="1600"/>
              <a:t>Add more web pages and link it to the current home page.</a:t>
            </a:r>
            <a:endParaRPr sz="1600"/>
          </a:p>
          <a:p>
            <a:pPr marL="457200" lvl="0" indent="-330200" algn="l" rtl="0">
              <a:spcBef>
                <a:spcPts val="0"/>
              </a:spcBef>
              <a:spcAft>
                <a:spcPts val="0"/>
              </a:spcAft>
              <a:buSzPts val="1600"/>
              <a:buChar char="●"/>
            </a:pPr>
            <a:r>
              <a:rPr lang="en-GB" sz="1600"/>
              <a:t>Make the ER Model.</a:t>
            </a:r>
            <a:endParaRPr sz="1600"/>
          </a:p>
          <a:p>
            <a:pPr marL="457200" lvl="0" indent="-330200" algn="l" rtl="0">
              <a:spcBef>
                <a:spcPts val="0"/>
              </a:spcBef>
              <a:spcAft>
                <a:spcPts val="0"/>
              </a:spcAft>
              <a:buSzPts val="1600"/>
              <a:buChar char="●"/>
            </a:pPr>
            <a:r>
              <a:rPr lang="en-GB" sz="1600"/>
              <a:t>Design Database Schema</a:t>
            </a:r>
            <a:endParaRPr sz="1600"/>
          </a:p>
        </p:txBody>
      </p:sp>
      <p:sp>
        <p:nvSpPr>
          <p:cNvPr id="252" name="Google Shape;252;p31"/>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30/01/2019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2</a:t>
            </a:r>
            <a:endParaRPr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Work</a:t>
            </a:r>
          </a:p>
          <a:p>
            <a:pPr marL="0" lvl="0" indent="0" algn="l" rtl="0">
              <a:spcBef>
                <a:spcPts val="0"/>
              </a:spcBef>
              <a:spcAft>
                <a:spcPts val="0"/>
              </a:spcAft>
              <a:buNone/>
            </a:pPr>
            <a:r>
              <a:rPr lang="en-GB"/>
              <a:t>Division</a:t>
            </a:r>
          </a:p>
        </p:txBody>
      </p:sp>
      <p:sp>
        <p:nvSpPr>
          <p:cNvPr id="258" name="Google Shape;258;p3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GB" sz="1600" b="1">
                <a:solidFill>
                  <a:srgbClr val="000000"/>
                </a:solidFill>
              </a:rPr>
              <a:t>16IT8012: </a:t>
            </a:r>
            <a:r>
              <a:rPr lang="en-GB" sz="1400"/>
              <a:t>Did the styling of the student_login page.</a:t>
            </a:r>
            <a:endParaRPr sz="1400"/>
          </a:p>
          <a:p>
            <a:pPr marL="457200" lvl="0" indent="-330200" algn="l" rtl="0">
              <a:spcBef>
                <a:spcPts val="0"/>
              </a:spcBef>
              <a:spcAft>
                <a:spcPts val="0"/>
              </a:spcAft>
              <a:buClr>
                <a:srgbClr val="000000"/>
              </a:buClr>
              <a:buSzPts val="1600"/>
              <a:buChar char="●"/>
            </a:pPr>
            <a:r>
              <a:rPr lang="en-GB" sz="1600" b="1">
                <a:solidFill>
                  <a:srgbClr val="000000"/>
                </a:solidFill>
              </a:rPr>
              <a:t>16IT8024: </a:t>
            </a:r>
            <a:r>
              <a:rPr lang="en-GB" sz="1400"/>
              <a:t>Made the student_login page.</a:t>
            </a:r>
            <a:endParaRPr sz="1400"/>
          </a:p>
          <a:p>
            <a:pPr marL="457200" lvl="0" indent="-330200" algn="l" rtl="0">
              <a:spcBef>
                <a:spcPts val="0"/>
              </a:spcBef>
              <a:spcAft>
                <a:spcPts val="0"/>
              </a:spcAft>
              <a:buClr>
                <a:srgbClr val="000000"/>
              </a:buClr>
              <a:buSzPts val="1600"/>
              <a:buChar char="●"/>
            </a:pPr>
            <a:r>
              <a:rPr lang="en-GB" sz="1600" b="1">
                <a:solidFill>
                  <a:srgbClr val="000000"/>
                </a:solidFill>
              </a:rPr>
              <a:t>16IT8067: </a:t>
            </a:r>
            <a:r>
              <a:rPr lang="en-GB" sz="1400"/>
              <a:t>Made the changes and addition of pages in the presentation.</a:t>
            </a:r>
            <a:endParaRPr sz="1400"/>
          </a:p>
        </p:txBody>
      </p:sp>
      <p:sp>
        <p:nvSpPr>
          <p:cNvPr id="259" name="Google Shape;259;p32"/>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06/02/2019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3</a:t>
            </a:r>
            <a:endParaRPr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Entity - Relationship Model</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4"/>
          <p:cNvSpPr/>
          <p:nvPr/>
        </p:nvSpPr>
        <p:spPr>
          <a:xfrm>
            <a:off x="1026175" y="1977975"/>
            <a:ext cx="778200" cy="327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Admin</a:t>
            </a:r>
          </a:p>
        </p:txBody>
      </p:sp>
      <p:sp>
        <p:nvSpPr>
          <p:cNvPr id="270" name="Google Shape;270;p34"/>
          <p:cNvSpPr/>
          <p:nvPr/>
        </p:nvSpPr>
        <p:spPr>
          <a:xfrm>
            <a:off x="6686526" y="1977999"/>
            <a:ext cx="823800" cy="327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Student</a:t>
            </a:r>
          </a:p>
        </p:txBody>
      </p:sp>
      <p:sp>
        <p:nvSpPr>
          <p:cNvPr id="271" name="Google Shape;271;p34"/>
          <p:cNvSpPr/>
          <p:nvPr/>
        </p:nvSpPr>
        <p:spPr>
          <a:xfrm>
            <a:off x="3198073" y="1798283"/>
            <a:ext cx="1728300" cy="6873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controls</a:t>
            </a:r>
          </a:p>
        </p:txBody>
      </p:sp>
      <p:sp>
        <p:nvSpPr>
          <p:cNvPr id="272" name="Google Shape;272;p34"/>
          <p:cNvSpPr/>
          <p:nvPr/>
        </p:nvSpPr>
        <p:spPr>
          <a:xfrm>
            <a:off x="1849868" y="1064179"/>
            <a:ext cx="914100" cy="5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u="sng"/>
              <a:t>Email</a:t>
            </a:r>
            <a:endParaRPr u="sng"/>
          </a:p>
        </p:txBody>
      </p:sp>
      <p:sp>
        <p:nvSpPr>
          <p:cNvPr id="273" name="Google Shape;273;p34"/>
          <p:cNvSpPr/>
          <p:nvPr/>
        </p:nvSpPr>
        <p:spPr>
          <a:xfrm>
            <a:off x="50450" y="1064179"/>
            <a:ext cx="1398900" cy="5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Password</a:t>
            </a:r>
          </a:p>
        </p:txBody>
      </p:sp>
      <p:sp>
        <p:nvSpPr>
          <p:cNvPr id="274" name="Google Shape;274;p34"/>
          <p:cNvSpPr/>
          <p:nvPr/>
        </p:nvSpPr>
        <p:spPr>
          <a:xfrm>
            <a:off x="1699388" y="2749141"/>
            <a:ext cx="1215000" cy="5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Contact</a:t>
            </a:r>
          </a:p>
        </p:txBody>
      </p:sp>
      <p:sp>
        <p:nvSpPr>
          <p:cNvPr id="275" name="Google Shape;275;p34"/>
          <p:cNvSpPr/>
          <p:nvPr/>
        </p:nvSpPr>
        <p:spPr>
          <a:xfrm>
            <a:off x="50450" y="2749141"/>
            <a:ext cx="1004400" cy="5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Name</a:t>
            </a:r>
          </a:p>
        </p:txBody>
      </p:sp>
      <p:cxnSp>
        <p:nvCxnSpPr>
          <p:cNvPr id="276" name="Google Shape;276;p34"/>
          <p:cNvCxnSpPr>
            <a:stCxn id="269" idx="0"/>
            <a:endCxn id="273" idx="4"/>
          </p:cNvCxnSpPr>
          <p:nvPr/>
        </p:nvCxnSpPr>
        <p:spPr>
          <a:xfrm rot="10800000">
            <a:off x="749875" y="1593075"/>
            <a:ext cx="665400" cy="384900"/>
          </a:xfrm>
          <a:prstGeom prst="straightConnector1">
            <a:avLst/>
          </a:prstGeom>
          <a:noFill/>
          <a:ln w="9525" cap="flat" cmpd="sng">
            <a:solidFill>
              <a:schemeClr val="dk2"/>
            </a:solidFill>
            <a:prstDash val="solid"/>
            <a:round/>
            <a:headEnd type="none" w="med" len="med"/>
            <a:tailEnd type="none" w="med" len="med"/>
          </a:ln>
        </p:spPr>
      </p:cxnSp>
      <p:cxnSp>
        <p:nvCxnSpPr>
          <p:cNvPr id="277" name="Google Shape;277;p34"/>
          <p:cNvCxnSpPr>
            <a:stCxn id="269" idx="0"/>
            <a:endCxn id="272" idx="4"/>
          </p:cNvCxnSpPr>
          <p:nvPr/>
        </p:nvCxnSpPr>
        <p:spPr>
          <a:xfrm rot="10800000" flipH="1">
            <a:off x="1415275" y="1593075"/>
            <a:ext cx="891600" cy="384900"/>
          </a:xfrm>
          <a:prstGeom prst="straightConnector1">
            <a:avLst/>
          </a:prstGeom>
          <a:noFill/>
          <a:ln w="9525" cap="flat" cmpd="sng">
            <a:solidFill>
              <a:schemeClr val="dk2"/>
            </a:solidFill>
            <a:prstDash val="solid"/>
            <a:round/>
            <a:headEnd type="none" w="med" len="med"/>
            <a:tailEnd type="none" w="med" len="med"/>
          </a:ln>
        </p:spPr>
      </p:cxnSp>
      <p:cxnSp>
        <p:nvCxnSpPr>
          <p:cNvPr id="278" name="Google Shape;278;p34"/>
          <p:cNvCxnSpPr>
            <a:stCxn id="269" idx="2"/>
            <a:endCxn id="274" idx="0"/>
          </p:cNvCxnSpPr>
          <p:nvPr/>
        </p:nvCxnSpPr>
        <p:spPr>
          <a:xfrm>
            <a:off x="1415275" y="2305875"/>
            <a:ext cx="891600" cy="443400"/>
          </a:xfrm>
          <a:prstGeom prst="straightConnector1">
            <a:avLst/>
          </a:prstGeom>
          <a:noFill/>
          <a:ln w="9525" cap="flat" cmpd="sng">
            <a:solidFill>
              <a:schemeClr val="dk2"/>
            </a:solidFill>
            <a:prstDash val="solid"/>
            <a:round/>
            <a:headEnd type="none" w="med" len="med"/>
            <a:tailEnd type="none" w="med" len="med"/>
          </a:ln>
        </p:spPr>
      </p:cxnSp>
      <p:cxnSp>
        <p:nvCxnSpPr>
          <p:cNvPr id="279" name="Google Shape;279;p34"/>
          <p:cNvCxnSpPr>
            <a:stCxn id="269" idx="2"/>
            <a:endCxn id="275" idx="0"/>
          </p:cNvCxnSpPr>
          <p:nvPr/>
        </p:nvCxnSpPr>
        <p:spPr>
          <a:xfrm flipH="1">
            <a:off x="552775" y="2305875"/>
            <a:ext cx="862500" cy="443400"/>
          </a:xfrm>
          <a:prstGeom prst="straightConnector1">
            <a:avLst/>
          </a:prstGeom>
          <a:noFill/>
          <a:ln w="9525" cap="flat" cmpd="sng">
            <a:solidFill>
              <a:schemeClr val="dk2"/>
            </a:solidFill>
            <a:prstDash val="solid"/>
            <a:round/>
            <a:headEnd type="none" w="med" len="med"/>
            <a:tailEnd type="none" w="med" len="med"/>
          </a:ln>
        </p:spPr>
      </p:cxnSp>
      <p:sp>
        <p:nvSpPr>
          <p:cNvPr id="280" name="Google Shape;280;p34"/>
          <p:cNvSpPr/>
          <p:nvPr/>
        </p:nvSpPr>
        <p:spPr>
          <a:xfrm>
            <a:off x="6293222" y="535550"/>
            <a:ext cx="1210500" cy="5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Contact</a:t>
            </a:r>
          </a:p>
        </p:txBody>
      </p:sp>
      <p:sp>
        <p:nvSpPr>
          <p:cNvPr id="281" name="Google Shape;281;p34"/>
          <p:cNvSpPr/>
          <p:nvPr/>
        </p:nvSpPr>
        <p:spPr>
          <a:xfrm>
            <a:off x="6216629" y="3077139"/>
            <a:ext cx="1215000" cy="5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Address</a:t>
            </a:r>
          </a:p>
        </p:txBody>
      </p:sp>
      <p:sp>
        <p:nvSpPr>
          <p:cNvPr id="282" name="Google Shape;282;p34"/>
          <p:cNvSpPr/>
          <p:nvPr/>
        </p:nvSpPr>
        <p:spPr>
          <a:xfrm>
            <a:off x="7637521" y="1064179"/>
            <a:ext cx="1398900" cy="5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Password</a:t>
            </a:r>
          </a:p>
        </p:txBody>
      </p:sp>
      <p:sp>
        <p:nvSpPr>
          <p:cNvPr id="283" name="Google Shape;283;p34"/>
          <p:cNvSpPr/>
          <p:nvPr/>
        </p:nvSpPr>
        <p:spPr>
          <a:xfrm>
            <a:off x="5061506" y="1064179"/>
            <a:ext cx="1098000" cy="5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u="sng"/>
              <a:t>Roll No</a:t>
            </a:r>
            <a:endParaRPr u="sng"/>
          </a:p>
        </p:txBody>
      </p:sp>
      <p:sp>
        <p:nvSpPr>
          <p:cNvPr id="284" name="Google Shape;284;p34"/>
          <p:cNvSpPr/>
          <p:nvPr/>
        </p:nvSpPr>
        <p:spPr>
          <a:xfrm>
            <a:off x="8122332" y="1877479"/>
            <a:ext cx="914100" cy="5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Email</a:t>
            </a:r>
          </a:p>
        </p:txBody>
      </p:sp>
      <p:sp>
        <p:nvSpPr>
          <p:cNvPr id="285" name="Google Shape;285;p34"/>
          <p:cNvSpPr/>
          <p:nvPr/>
        </p:nvSpPr>
        <p:spPr>
          <a:xfrm>
            <a:off x="7580787" y="2749141"/>
            <a:ext cx="1512300" cy="5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Username</a:t>
            </a:r>
          </a:p>
        </p:txBody>
      </p:sp>
      <p:cxnSp>
        <p:nvCxnSpPr>
          <p:cNvPr id="286" name="Google Shape;286;p34"/>
          <p:cNvCxnSpPr>
            <a:stCxn id="270" idx="0"/>
            <a:endCxn id="283" idx="5"/>
          </p:cNvCxnSpPr>
          <p:nvPr/>
        </p:nvCxnSpPr>
        <p:spPr>
          <a:xfrm rot="10800000">
            <a:off x="5998626" y="1515699"/>
            <a:ext cx="1099800" cy="462300"/>
          </a:xfrm>
          <a:prstGeom prst="straightConnector1">
            <a:avLst/>
          </a:prstGeom>
          <a:noFill/>
          <a:ln w="9525" cap="flat" cmpd="sng">
            <a:solidFill>
              <a:schemeClr val="dk2"/>
            </a:solidFill>
            <a:prstDash val="solid"/>
            <a:round/>
            <a:headEnd type="none" w="med" len="med"/>
            <a:tailEnd type="none" w="med" len="med"/>
          </a:ln>
        </p:spPr>
      </p:cxnSp>
      <p:cxnSp>
        <p:nvCxnSpPr>
          <p:cNvPr id="287" name="Google Shape;287;p34"/>
          <p:cNvCxnSpPr>
            <a:stCxn id="270" idx="0"/>
            <a:endCxn id="280" idx="4"/>
          </p:cNvCxnSpPr>
          <p:nvPr/>
        </p:nvCxnSpPr>
        <p:spPr>
          <a:xfrm rot="10800000">
            <a:off x="6898326" y="1064499"/>
            <a:ext cx="200100" cy="913500"/>
          </a:xfrm>
          <a:prstGeom prst="straightConnector1">
            <a:avLst/>
          </a:prstGeom>
          <a:noFill/>
          <a:ln w="9525" cap="flat" cmpd="sng">
            <a:solidFill>
              <a:schemeClr val="dk2"/>
            </a:solidFill>
            <a:prstDash val="solid"/>
            <a:round/>
            <a:headEnd type="none" w="med" len="med"/>
            <a:tailEnd type="none" w="med" len="med"/>
          </a:ln>
        </p:spPr>
      </p:cxnSp>
      <p:cxnSp>
        <p:nvCxnSpPr>
          <p:cNvPr id="288" name="Google Shape;288;p34"/>
          <p:cNvCxnSpPr>
            <a:stCxn id="270" idx="0"/>
            <a:endCxn id="282" idx="4"/>
          </p:cNvCxnSpPr>
          <p:nvPr/>
        </p:nvCxnSpPr>
        <p:spPr>
          <a:xfrm rot="10800000" flipH="1">
            <a:off x="7098426" y="1593099"/>
            <a:ext cx="1238400" cy="384900"/>
          </a:xfrm>
          <a:prstGeom prst="straightConnector1">
            <a:avLst/>
          </a:prstGeom>
          <a:noFill/>
          <a:ln w="9525" cap="flat" cmpd="sng">
            <a:solidFill>
              <a:schemeClr val="dk2"/>
            </a:solidFill>
            <a:prstDash val="solid"/>
            <a:round/>
            <a:headEnd type="none" w="med" len="med"/>
            <a:tailEnd type="none" w="med" len="med"/>
          </a:ln>
        </p:spPr>
      </p:cxnSp>
      <p:cxnSp>
        <p:nvCxnSpPr>
          <p:cNvPr id="289" name="Google Shape;289;p34"/>
          <p:cNvCxnSpPr>
            <a:stCxn id="270" idx="2"/>
            <a:endCxn id="285" idx="0"/>
          </p:cNvCxnSpPr>
          <p:nvPr/>
        </p:nvCxnSpPr>
        <p:spPr>
          <a:xfrm>
            <a:off x="7098426" y="2305899"/>
            <a:ext cx="1238400" cy="443100"/>
          </a:xfrm>
          <a:prstGeom prst="straightConnector1">
            <a:avLst/>
          </a:prstGeom>
          <a:noFill/>
          <a:ln w="9525" cap="flat" cmpd="sng">
            <a:solidFill>
              <a:schemeClr val="dk2"/>
            </a:solidFill>
            <a:prstDash val="solid"/>
            <a:round/>
            <a:headEnd type="none" w="med" len="med"/>
            <a:tailEnd type="none" w="med" len="med"/>
          </a:ln>
        </p:spPr>
      </p:cxnSp>
      <p:cxnSp>
        <p:nvCxnSpPr>
          <p:cNvPr id="290" name="Google Shape;290;p34"/>
          <p:cNvCxnSpPr>
            <a:stCxn id="270" idx="2"/>
            <a:endCxn id="281" idx="0"/>
          </p:cNvCxnSpPr>
          <p:nvPr/>
        </p:nvCxnSpPr>
        <p:spPr>
          <a:xfrm flipH="1">
            <a:off x="6824226" y="2305899"/>
            <a:ext cx="274200" cy="7713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34"/>
          <p:cNvSpPr/>
          <p:nvPr/>
        </p:nvSpPr>
        <p:spPr>
          <a:xfrm>
            <a:off x="7637521" y="3845498"/>
            <a:ext cx="1210500" cy="5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Pincode</a:t>
            </a:r>
          </a:p>
        </p:txBody>
      </p:sp>
      <p:sp>
        <p:nvSpPr>
          <p:cNvPr id="292" name="Google Shape;292;p34"/>
          <p:cNvSpPr/>
          <p:nvPr/>
        </p:nvSpPr>
        <p:spPr>
          <a:xfrm>
            <a:off x="6499235" y="4068225"/>
            <a:ext cx="778200" cy="5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City</a:t>
            </a:r>
          </a:p>
        </p:txBody>
      </p:sp>
      <p:sp>
        <p:nvSpPr>
          <p:cNvPr id="293" name="Google Shape;293;p34"/>
          <p:cNvSpPr/>
          <p:nvPr/>
        </p:nvSpPr>
        <p:spPr>
          <a:xfrm>
            <a:off x="5176035" y="3845498"/>
            <a:ext cx="868800" cy="5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State</a:t>
            </a:r>
          </a:p>
        </p:txBody>
      </p:sp>
      <p:cxnSp>
        <p:nvCxnSpPr>
          <p:cNvPr id="294" name="Google Shape;294;p34"/>
          <p:cNvCxnSpPr>
            <a:stCxn id="281" idx="4"/>
            <a:endCxn id="293" idx="7"/>
          </p:cNvCxnSpPr>
          <p:nvPr/>
        </p:nvCxnSpPr>
        <p:spPr>
          <a:xfrm flipH="1">
            <a:off x="5917529" y="3606039"/>
            <a:ext cx="906600" cy="316800"/>
          </a:xfrm>
          <a:prstGeom prst="straightConnector1">
            <a:avLst/>
          </a:prstGeom>
          <a:noFill/>
          <a:ln w="9525" cap="flat" cmpd="sng">
            <a:solidFill>
              <a:schemeClr val="dk2"/>
            </a:solidFill>
            <a:prstDash val="solid"/>
            <a:round/>
            <a:headEnd type="none" w="med" len="med"/>
            <a:tailEnd type="none" w="med" len="med"/>
          </a:ln>
        </p:spPr>
      </p:cxnSp>
      <p:cxnSp>
        <p:nvCxnSpPr>
          <p:cNvPr id="295" name="Google Shape;295;p34"/>
          <p:cNvCxnSpPr>
            <a:stCxn id="281" idx="4"/>
            <a:endCxn id="292" idx="0"/>
          </p:cNvCxnSpPr>
          <p:nvPr/>
        </p:nvCxnSpPr>
        <p:spPr>
          <a:xfrm>
            <a:off x="6824129" y="3606039"/>
            <a:ext cx="64200" cy="462300"/>
          </a:xfrm>
          <a:prstGeom prst="straightConnector1">
            <a:avLst/>
          </a:prstGeom>
          <a:noFill/>
          <a:ln w="9525" cap="flat" cmpd="sng">
            <a:solidFill>
              <a:schemeClr val="dk2"/>
            </a:solidFill>
            <a:prstDash val="solid"/>
            <a:round/>
            <a:headEnd type="none" w="med" len="med"/>
            <a:tailEnd type="none" w="med" len="med"/>
          </a:ln>
        </p:spPr>
      </p:cxnSp>
      <p:cxnSp>
        <p:nvCxnSpPr>
          <p:cNvPr id="296" name="Google Shape;296;p34"/>
          <p:cNvCxnSpPr>
            <a:stCxn id="281" idx="4"/>
            <a:endCxn id="291" idx="1"/>
          </p:cNvCxnSpPr>
          <p:nvPr/>
        </p:nvCxnSpPr>
        <p:spPr>
          <a:xfrm>
            <a:off x="6824129" y="3606039"/>
            <a:ext cx="990600" cy="316800"/>
          </a:xfrm>
          <a:prstGeom prst="straightConnector1">
            <a:avLst/>
          </a:prstGeom>
          <a:noFill/>
          <a:ln w="9525" cap="flat" cmpd="sng">
            <a:solidFill>
              <a:schemeClr val="dk2"/>
            </a:solidFill>
            <a:prstDash val="solid"/>
            <a:round/>
            <a:headEnd type="none" w="med" len="med"/>
            <a:tailEnd type="none" w="med" len="med"/>
          </a:ln>
        </p:spPr>
      </p:cxnSp>
      <p:cxnSp>
        <p:nvCxnSpPr>
          <p:cNvPr id="297" name="Google Shape;297;p34"/>
          <p:cNvCxnSpPr>
            <a:stCxn id="271" idx="1"/>
            <a:endCxn id="269" idx="3"/>
          </p:cNvCxnSpPr>
          <p:nvPr/>
        </p:nvCxnSpPr>
        <p:spPr>
          <a:xfrm rot="10800000">
            <a:off x="1804273" y="2141933"/>
            <a:ext cx="1393800" cy="0"/>
          </a:xfrm>
          <a:prstGeom prst="straightConnector1">
            <a:avLst/>
          </a:prstGeom>
          <a:noFill/>
          <a:ln w="9525" cap="flat" cmpd="sng">
            <a:solidFill>
              <a:schemeClr val="dk2"/>
            </a:solidFill>
            <a:prstDash val="solid"/>
            <a:round/>
            <a:headEnd type="none" w="med" len="med"/>
            <a:tailEnd type="triangle" w="med" len="med"/>
          </a:ln>
        </p:spPr>
      </p:cxnSp>
      <p:cxnSp>
        <p:nvCxnSpPr>
          <p:cNvPr id="298" name="Google Shape;298;p34"/>
          <p:cNvCxnSpPr>
            <a:stCxn id="271" idx="3"/>
            <a:endCxn id="270" idx="1"/>
          </p:cNvCxnSpPr>
          <p:nvPr/>
        </p:nvCxnSpPr>
        <p:spPr>
          <a:xfrm>
            <a:off x="4926373" y="2141933"/>
            <a:ext cx="1760100" cy="0"/>
          </a:xfrm>
          <a:prstGeom prst="straightConnector1">
            <a:avLst/>
          </a:prstGeom>
          <a:noFill/>
          <a:ln w="9525" cap="flat" cmpd="sng">
            <a:solidFill>
              <a:schemeClr val="dk2"/>
            </a:solidFill>
            <a:prstDash val="solid"/>
            <a:round/>
            <a:headEnd type="none" w="med" len="med"/>
            <a:tailEnd type="none" w="med" len="med"/>
          </a:ln>
        </p:spPr>
      </p:cxnSp>
      <p:sp>
        <p:nvSpPr>
          <p:cNvPr id="299" name="Google Shape;299;p34"/>
          <p:cNvSpPr/>
          <p:nvPr/>
        </p:nvSpPr>
        <p:spPr>
          <a:xfrm>
            <a:off x="4456763" y="2901075"/>
            <a:ext cx="1610700" cy="5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Department</a:t>
            </a:r>
          </a:p>
        </p:txBody>
      </p:sp>
      <p:cxnSp>
        <p:nvCxnSpPr>
          <p:cNvPr id="300" name="Google Shape;300;p34"/>
          <p:cNvCxnSpPr>
            <a:stCxn id="270" idx="3"/>
            <a:endCxn id="284" idx="2"/>
          </p:cNvCxnSpPr>
          <p:nvPr/>
        </p:nvCxnSpPr>
        <p:spPr>
          <a:xfrm>
            <a:off x="7510326" y="2141949"/>
            <a:ext cx="612000" cy="0"/>
          </a:xfrm>
          <a:prstGeom prst="straightConnector1">
            <a:avLst/>
          </a:prstGeom>
          <a:noFill/>
          <a:ln w="9525" cap="flat" cmpd="sng">
            <a:solidFill>
              <a:schemeClr val="dk2"/>
            </a:solidFill>
            <a:prstDash val="solid"/>
            <a:round/>
            <a:headEnd type="none" w="med" len="med"/>
            <a:tailEnd type="none" w="med" len="med"/>
          </a:ln>
        </p:spPr>
      </p:cxnSp>
      <p:cxnSp>
        <p:nvCxnSpPr>
          <p:cNvPr id="301" name="Google Shape;301;p34"/>
          <p:cNvCxnSpPr>
            <a:stCxn id="270" idx="2"/>
            <a:endCxn id="299" idx="7"/>
          </p:cNvCxnSpPr>
          <p:nvPr/>
        </p:nvCxnSpPr>
        <p:spPr>
          <a:xfrm flipH="1">
            <a:off x="5831526" y="2305899"/>
            <a:ext cx="1266900" cy="672600"/>
          </a:xfrm>
          <a:prstGeom prst="straightConnector1">
            <a:avLst/>
          </a:prstGeom>
          <a:noFill/>
          <a:ln w="9525" cap="flat" cmpd="sng">
            <a:solidFill>
              <a:schemeClr val="dk2"/>
            </a:solidFill>
            <a:prstDash val="solid"/>
            <a:round/>
            <a:headEnd type="none" w="med" len="med"/>
            <a:tailEnd type="none" w="med" len="med"/>
          </a:ln>
        </p:spPr>
      </p:cxnSp>
      <p:sp>
        <p:nvSpPr>
          <p:cNvPr id="302" name="Google Shape;302;p34"/>
          <p:cNvSpPr txBox="1"/>
          <p:nvPr/>
        </p:nvSpPr>
        <p:spPr>
          <a:xfrm>
            <a:off x="50450" y="4543800"/>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06/02/2019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3</a:t>
            </a:r>
            <a:endParaRPr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8"/>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Problem statement</a:t>
            </a:r>
          </a:p>
        </p:txBody>
      </p:sp>
      <p:sp>
        <p:nvSpPr>
          <p:cNvPr id="147" name="Google Shape;147;p18"/>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b="1">
                <a:solidFill>
                  <a:schemeClr val="dk1"/>
                </a:solidFill>
              </a:rPr>
              <a:t>Student Information System:</a:t>
            </a:r>
            <a:endParaRPr sz="1600" b="1">
              <a:solidFill>
                <a:schemeClr val="dk1"/>
              </a:solidFill>
            </a:endParaRPr>
          </a:p>
          <a:p>
            <a:pPr marL="0" lvl="0" indent="0" algn="l" rtl="0">
              <a:spcBef>
                <a:spcPts val="1600"/>
              </a:spcBef>
              <a:spcAft>
                <a:spcPts val="0"/>
              </a:spcAft>
              <a:buNone/>
            </a:pPr>
            <a:endParaRPr sz="1600" b="1">
              <a:solidFill>
                <a:schemeClr val="dk1"/>
              </a:solidFill>
            </a:endParaRPr>
          </a:p>
          <a:p>
            <a:pPr marL="0" lvl="0" indent="0" algn="l" rtl="0">
              <a:spcBef>
                <a:spcPts val="1600"/>
              </a:spcBef>
              <a:spcAft>
                <a:spcPts val="1600"/>
              </a:spcAft>
              <a:buNone/>
            </a:pPr>
            <a:r>
              <a:rPr lang="en-GB"/>
              <a:t>We create a website which contains the database of students managed by the administrator.</a:t>
            </a:r>
          </a:p>
        </p:txBody>
      </p:sp>
      <p:sp>
        <p:nvSpPr>
          <p:cNvPr id="148" name="Google Shape;148;p18"/>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16/01/2019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1</a:t>
            </a:r>
            <a:endParaRPr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graphicFrame>
        <p:nvGraphicFramePr>
          <p:cNvPr id="307" name="Google Shape;307;p35"/>
          <p:cNvGraphicFramePr/>
          <p:nvPr/>
        </p:nvGraphicFramePr>
        <p:xfrm>
          <a:off x="6018275" y="613550"/>
          <a:ext cx="2367575" cy="3962100"/>
        </p:xfrm>
        <a:graphic>
          <a:graphicData uri="http://schemas.openxmlformats.org/drawingml/2006/table">
            <a:tbl>
              <a:tblPr>
                <a:noFill/>
                <a:tableStyleId>{DF9553C3-4D43-40EC-AC9F-2028BE86ADD8}</a:tableStyleId>
              </a:tblPr>
              <a:tblGrid>
                <a:gridCol w="2367575">
                  <a:extLst>
                    <a:ext uri="{9D8B030D-6E8A-4147-A177-3AD203B41FA5}">
                      <a16:colId xmlns:a16="http://schemas.microsoft.com/office/drawing/2014/main" val="20000"/>
                    </a:ext>
                  </a:extLst>
                </a:gridCol>
              </a:tblGrid>
              <a:tr h="381000">
                <a:tc>
                  <a:txBody>
                    <a:bodyPr/>
                    <a:lstStyle/>
                    <a:p>
                      <a:pPr marL="0" lvl="0" indent="0" algn="ctr" rtl="0">
                        <a:spcBef>
                          <a:spcPts val="0"/>
                        </a:spcBef>
                        <a:spcAft>
                          <a:spcPts val="0"/>
                        </a:spcAft>
                        <a:buNone/>
                      </a:pPr>
                      <a:r>
                        <a:rPr lang="en-GB" b="1"/>
                        <a:t>STUDENT</a:t>
                      </a:r>
                      <a:endParaRPr b="1"/>
                    </a:p>
                  </a:txBody>
                  <a:tcPr marL="91425" marR="91425" marT="91425" marB="91425">
                    <a:solidFill>
                      <a:srgbClr val="CFE2F3"/>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t>Roll No      INT(10)</a:t>
                      </a: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GB"/>
                        <a:t>Email         VARCHAR(30)</a:t>
                      </a:r>
                    </a:p>
                  </a:txBody>
                  <a:tcPr marL="91425" marR="91425" marT="91425" marB="91425"/>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GB"/>
                        <a:t>Username  VARCHAR(30)</a:t>
                      </a: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GB"/>
                        <a:t>Password   VARCHAR(30)</a:t>
                      </a: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Clr>
                          <a:srgbClr val="000000"/>
                        </a:buClr>
                        <a:buSzPts val="1100"/>
                        <a:buFont typeface="Arial" panose="020B0604020202020204"/>
                        <a:buNone/>
                      </a:pPr>
                      <a:r>
                        <a:rPr lang="en-GB"/>
                        <a:t>Contact      VARCHAR(30)</a:t>
                      </a:r>
                    </a:p>
                  </a:txBody>
                  <a:tcPr marL="91425" marR="91425" marT="91425" marB="91425"/>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GB"/>
                        <a:t>State          VARCHAR(30)</a:t>
                      </a:r>
                    </a:p>
                  </a:txBody>
                  <a:tcPr marL="91425" marR="91425" marT="91425" marB="91425"/>
                </a:tc>
                <a:extLst>
                  <a:ext uri="{0D108BD9-81ED-4DB2-BD59-A6C34878D82A}">
                    <a16:rowId xmlns:a16="http://schemas.microsoft.com/office/drawing/2014/main" val="10007"/>
                  </a:ext>
                </a:extLst>
              </a:tr>
              <a:tr h="381000">
                <a:tc>
                  <a:txBody>
                    <a:bodyPr/>
                    <a:lstStyle/>
                    <a:p>
                      <a:pPr marL="0" lvl="0" indent="0" algn="l" rtl="0">
                        <a:spcBef>
                          <a:spcPts val="0"/>
                        </a:spcBef>
                        <a:spcAft>
                          <a:spcPts val="0"/>
                        </a:spcAft>
                        <a:buNone/>
                      </a:pPr>
                      <a:r>
                        <a:rPr lang="en-GB"/>
                        <a:t>City            VARCHAR(30)</a:t>
                      </a:r>
                    </a:p>
                  </a:txBody>
                  <a:tcPr marL="91425" marR="91425" marT="91425" marB="91425"/>
                </a:tc>
                <a:extLst>
                  <a:ext uri="{0D108BD9-81ED-4DB2-BD59-A6C34878D82A}">
                    <a16:rowId xmlns:a16="http://schemas.microsoft.com/office/drawing/2014/main" val="10008"/>
                  </a:ext>
                </a:extLst>
              </a:tr>
              <a:tr h="381000">
                <a:tc>
                  <a:txBody>
                    <a:bodyPr/>
                    <a:lstStyle/>
                    <a:p>
                      <a:pPr marL="0" lvl="0" indent="0" algn="l" rtl="0">
                        <a:spcBef>
                          <a:spcPts val="0"/>
                        </a:spcBef>
                        <a:spcAft>
                          <a:spcPts val="0"/>
                        </a:spcAft>
                        <a:buNone/>
                      </a:pPr>
                      <a:r>
                        <a:rPr lang="en-GB"/>
                        <a:t>Pincode      INT(10)</a:t>
                      </a:r>
                    </a:p>
                  </a:txBody>
                  <a:tcPr marL="91425" marR="91425" marT="91425" marB="91425"/>
                </a:tc>
                <a:extLst>
                  <a:ext uri="{0D108BD9-81ED-4DB2-BD59-A6C34878D82A}">
                    <a16:rowId xmlns:a16="http://schemas.microsoft.com/office/drawing/2014/main" val="10009"/>
                  </a:ext>
                </a:extLst>
              </a:tr>
            </a:tbl>
          </a:graphicData>
        </a:graphic>
      </p:graphicFrame>
      <p:graphicFrame>
        <p:nvGraphicFramePr>
          <p:cNvPr id="308" name="Google Shape;308;p35"/>
          <p:cNvGraphicFramePr/>
          <p:nvPr/>
        </p:nvGraphicFramePr>
        <p:xfrm>
          <a:off x="913625" y="613550"/>
          <a:ext cx="2555425" cy="2377260"/>
        </p:xfrm>
        <a:graphic>
          <a:graphicData uri="http://schemas.openxmlformats.org/drawingml/2006/table">
            <a:tbl>
              <a:tblPr>
                <a:noFill/>
                <a:tableStyleId>{DF9553C3-4D43-40EC-AC9F-2028BE86ADD8}</a:tableStyleId>
              </a:tblPr>
              <a:tblGrid>
                <a:gridCol w="2555425">
                  <a:extLst>
                    <a:ext uri="{9D8B030D-6E8A-4147-A177-3AD203B41FA5}">
                      <a16:colId xmlns:a16="http://schemas.microsoft.com/office/drawing/2014/main" val="20000"/>
                    </a:ext>
                  </a:extLst>
                </a:gridCol>
              </a:tblGrid>
              <a:tr h="381000">
                <a:tc>
                  <a:txBody>
                    <a:bodyPr/>
                    <a:lstStyle/>
                    <a:p>
                      <a:pPr marL="0" lvl="0" indent="0" algn="ctr" rtl="0">
                        <a:spcBef>
                          <a:spcPts val="0"/>
                        </a:spcBef>
                        <a:spcAft>
                          <a:spcPts val="0"/>
                        </a:spcAft>
                        <a:buNone/>
                      </a:pPr>
                      <a:r>
                        <a:rPr lang="en-GB" b="1"/>
                        <a:t>ADMIN</a:t>
                      </a:r>
                      <a:endParaRPr b="1"/>
                    </a:p>
                  </a:txBody>
                  <a:tcPr marL="91425" marR="91425" marT="91425" marB="91425">
                    <a:solidFill>
                      <a:srgbClr val="CFE2F3"/>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t>Email             VARCHAR(30)</a:t>
                      </a: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GB"/>
                        <a:t>Username     VARCHAR(30)</a:t>
                      </a: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GB"/>
                        <a:t>Password      VARCHAR(30)</a:t>
                      </a: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GB"/>
                        <a:t>Contact          VARCHAR(30)</a:t>
                      </a:r>
                    </a:p>
                  </a:txBody>
                  <a:tcPr marL="91425" marR="91425" marT="91425" marB="91425"/>
                </a:tc>
                <a:extLst>
                  <a:ext uri="{0D108BD9-81ED-4DB2-BD59-A6C34878D82A}">
                    <a16:rowId xmlns:a16="http://schemas.microsoft.com/office/drawing/2014/main" val="10005"/>
                  </a:ext>
                </a:extLst>
              </a:tr>
            </a:tbl>
          </a:graphicData>
        </a:graphic>
      </p:graphicFrame>
      <p:cxnSp>
        <p:nvCxnSpPr>
          <p:cNvPr id="309" name="Google Shape;309;p35"/>
          <p:cNvCxnSpPr/>
          <p:nvPr/>
        </p:nvCxnSpPr>
        <p:spPr>
          <a:xfrm rot="10800000">
            <a:off x="3472150" y="823725"/>
            <a:ext cx="2565300" cy="0"/>
          </a:xfrm>
          <a:prstGeom prst="straightConnector1">
            <a:avLst/>
          </a:prstGeom>
          <a:noFill/>
          <a:ln w="9525" cap="flat" cmpd="sng">
            <a:solidFill>
              <a:schemeClr val="dk2"/>
            </a:solidFill>
            <a:prstDash val="solid"/>
            <a:round/>
            <a:headEnd type="none" w="med" len="med"/>
            <a:tailEnd type="triangle" w="med" len="med"/>
          </a:ln>
        </p:spPr>
      </p:cxnSp>
      <p:sp>
        <p:nvSpPr>
          <p:cNvPr id="310" name="Google Shape;310;p35"/>
          <p:cNvSpPr txBox="1"/>
          <p:nvPr/>
        </p:nvSpPr>
        <p:spPr>
          <a:xfrm>
            <a:off x="50450" y="4543800"/>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06/02/2019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3</a:t>
            </a:r>
            <a:endParaRPr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we Did ?</a:t>
            </a:r>
          </a:p>
          <a:p>
            <a:pPr marL="0" lvl="0" indent="0" algn="l" rtl="0">
              <a:spcBef>
                <a:spcPts val="0"/>
              </a:spcBef>
              <a:spcAft>
                <a:spcPts val="0"/>
              </a:spcAft>
              <a:buNone/>
            </a:pPr>
            <a:endParaRPr lang="en-GB"/>
          </a:p>
        </p:txBody>
      </p:sp>
      <p:sp>
        <p:nvSpPr>
          <p:cNvPr id="316" name="Google Shape;316;p3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000000"/>
              </a:buClr>
              <a:buSzPts val="1300"/>
              <a:buChar char="➔"/>
            </a:pPr>
            <a:r>
              <a:rPr lang="en-GB" b="1">
                <a:solidFill>
                  <a:srgbClr val="000000"/>
                </a:solidFill>
              </a:rPr>
              <a:t>Made home page for the student after login.</a:t>
            </a:r>
            <a:endParaRPr b="1">
              <a:solidFill>
                <a:srgbClr val="000000"/>
              </a:solidFill>
            </a:endParaRPr>
          </a:p>
          <a:p>
            <a:pPr marL="457200" lvl="0" indent="-311150" algn="l" rtl="0">
              <a:spcBef>
                <a:spcPts val="1000"/>
              </a:spcBef>
              <a:spcAft>
                <a:spcPts val="0"/>
              </a:spcAft>
              <a:buClr>
                <a:srgbClr val="000000"/>
              </a:buClr>
              <a:buSzPts val="1300"/>
              <a:buChar char="➔"/>
            </a:pPr>
            <a:r>
              <a:rPr lang="en-GB" b="1">
                <a:solidFill>
                  <a:srgbClr val="000000"/>
                </a:solidFill>
              </a:rPr>
              <a:t>This page consists of a navbar with menu options - Home, About, Departments, Facilities, Profile and Logout..</a:t>
            </a:r>
            <a:endParaRPr b="1">
              <a:solidFill>
                <a:srgbClr val="000000"/>
              </a:solidFill>
            </a:endParaRPr>
          </a:p>
          <a:p>
            <a:pPr marL="457200" lvl="0" indent="-311150" algn="l" rtl="0">
              <a:spcBef>
                <a:spcPts val="1000"/>
              </a:spcBef>
              <a:spcAft>
                <a:spcPts val="0"/>
              </a:spcAft>
              <a:buClr>
                <a:srgbClr val="000000"/>
              </a:buClr>
              <a:buSzPts val="1300"/>
              <a:buChar char="➔"/>
            </a:pPr>
            <a:r>
              <a:rPr lang="en-GB" b="1">
                <a:solidFill>
                  <a:srgbClr val="000000"/>
                </a:solidFill>
              </a:rPr>
              <a:t>The body contains the detailed section of the topics in navbar.</a:t>
            </a:r>
            <a:endParaRPr b="1">
              <a:solidFill>
                <a:srgbClr val="000000"/>
              </a:solidFill>
            </a:endParaRPr>
          </a:p>
          <a:p>
            <a:pPr marL="457200" lvl="0" indent="-311150" algn="l" rtl="0">
              <a:spcBef>
                <a:spcPts val="1000"/>
              </a:spcBef>
              <a:spcAft>
                <a:spcPts val="0"/>
              </a:spcAft>
              <a:buClr>
                <a:srgbClr val="000000"/>
              </a:buClr>
              <a:buSzPts val="1300"/>
              <a:buChar char="➔"/>
            </a:pPr>
            <a:r>
              <a:rPr lang="en-GB" b="1">
                <a:solidFill>
                  <a:srgbClr val="000000"/>
                </a:solidFill>
              </a:rPr>
              <a:t>Footer of the page contains the link to the institute’s facebook page and email options to contact the Director of the institute.</a:t>
            </a:r>
            <a:endParaRPr>
              <a:solidFill>
                <a:srgbClr val="666666"/>
              </a:solidFill>
            </a:endParaRPr>
          </a:p>
          <a:p>
            <a:pPr marL="0" lvl="0" indent="0" algn="l" rtl="0">
              <a:spcBef>
                <a:spcPts val="1000"/>
              </a:spcBef>
              <a:spcAft>
                <a:spcPts val="1600"/>
              </a:spcAft>
              <a:buNone/>
            </a:pPr>
            <a:endParaRPr sz="1400" b="1"/>
          </a:p>
        </p:txBody>
      </p:sp>
      <p:sp>
        <p:nvSpPr>
          <p:cNvPr id="317" name="Google Shape;317;p36"/>
          <p:cNvSpPr txBox="1"/>
          <p:nvPr/>
        </p:nvSpPr>
        <p:spPr>
          <a:xfrm>
            <a:off x="6098550" y="4543800"/>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06/02/2019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3</a:t>
            </a:r>
            <a:endParaRPr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7"/>
          <p:cNvSpPr txBox="1">
            <a:spLocks noGrp="1"/>
          </p:cNvSpPr>
          <p:nvPr>
            <p:ph type="title"/>
          </p:nvPr>
        </p:nvSpPr>
        <p:spPr>
          <a:xfrm>
            <a:off x="283150" y="416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Student Login Form:</a:t>
            </a:r>
          </a:p>
        </p:txBody>
      </p:sp>
      <p:sp>
        <p:nvSpPr>
          <p:cNvPr id="324" name="Google Shape;324;p37"/>
          <p:cNvSpPr txBox="1"/>
          <p:nvPr/>
        </p:nvSpPr>
        <p:spPr>
          <a:xfrm>
            <a:off x="6096750" y="652000"/>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06/02/2019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3</a:t>
            </a:r>
            <a:endParaRPr b="1">
              <a:solidFill>
                <a:schemeClr val="accent1"/>
              </a:solidFill>
              <a:latin typeface="Lato" panose="020F0502020204030203"/>
              <a:ea typeface="Lato" panose="020F0502020204030203"/>
              <a:cs typeface="Lato" panose="020F0502020204030203"/>
              <a:sym typeface="Lato" panose="020F0502020204030203"/>
            </a:endParaRPr>
          </a:p>
        </p:txBody>
      </p:sp>
      <p:pic>
        <p:nvPicPr>
          <p:cNvPr id="4" name="Picture 3">
            <a:extLst>
              <a:ext uri="{FF2B5EF4-FFF2-40B4-BE49-F238E27FC236}">
                <a16:creationId xmlns:a16="http://schemas.microsoft.com/office/drawing/2014/main" id="{CB173A35-2CB3-4F20-9DEF-826539D4C2A0}"/>
              </a:ext>
            </a:extLst>
          </p:cNvPr>
          <p:cNvPicPr>
            <a:picLocks noChangeAspect="1"/>
          </p:cNvPicPr>
          <p:nvPr/>
        </p:nvPicPr>
        <p:blipFill>
          <a:blip r:embed="rId3"/>
          <a:stretch>
            <a:fillRect/>
          </a:stretch>
        </p:blipFill>
        <p:spPr>
          <a:xfrm>
            <a:off x="635000" y="1487050"/>
            <a:ext cx="7150100" cy="3239800"/>
          </a:xfrm>
          <a:prstGeom prst="rect">
            <a:avLst/>
          </a:prstGeom>
        </p:spPr>
      </p:pic>
    </p:spTree>
    <p:extLst>
      <p:ext uri="{BB962C8B-B14F-4D97-AF65-F5344CB8AC3E}">
        <p14:creationId xmlns:p14="http://schemas.microsoft.com/office/powerpoint/2010/main" val="5963571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7"/>
          <p:cNvSpPr txBox="1">
            <a:spLocks noGrp="1"/>
          </p:cNvSpPr>
          <p:nvPr>
            <p:ph type="title"/>
          </p:nvPr>
        </p:nvSpPr>
        <p:spPr>
          <a:xfrm>
            <a:off x="283150" y="416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Student Home Page:</a:t>
            </a:r>
          </a:p>
        </p:txBody>
      </p:sp>
      <p:sp>
        <p:nvSpPr>
          <p:cNvPr id="324" name="Google Shape;324;p37"/>
          <p:cNvSpPr txBox="1"/>
          <p:nvPr/>
        </p:nvSpPr>
        <p:spPr>
          <a:xfrm>
            <a:off x="6122150" y="485450"/>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dirty="0">
                <a:solidFill>
                  <a:schemeClr val="accent1"/>
                </a:solidFill>
                <a:latin typeface="Lato" panose="020F0502020204030203"/>
                <a:ea typeface="Lato" panose="020F0502020204030203"/>
                <a:cs typeface="Lato" panose="020F0502020204030203"/>
                <a:sym typeface="Lato" panose="020F0502020204030203"/>
              </a:rPr>
              <a:t>Date: 06/02/2019</a:t>
            </a:r>
            <a:endParaRPr b="1" dirty="0">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dirty="0">
                <a:solidFill>
                  <a:schemeClr val="accent1"/>
                </a:solidFill>
                <a:latin typeface="Lato" panose="020F0502020204030203"/>
                <a:ea typeface="Lato" panose="020F0502020204030203"/>
                <a:cs typeface="Lato" panose="020F0502020204030203"/>
                <a:sym typeface="Lato" panose="020F0502020204030203"/>
              </a:rPr>
              <a:t>Week: 3</a:t>
            </a:r>
            <a:endParaRPr b="1" dirty="0">
              <a:solidFill>
                <a:schemeClr val="accent1"/>
              </a:solidFill>
              <a:latin typeface="Lato" panose="020F0502020204030203"/>
              <a:ea typeface="Lato" panose="020F0502020204030203"/>
              <a:cs typeface="Lato" panose="020F0502020204030203"/>
              <a:sym typeface="Lato" panose="020F0502020204030203"/>
            </a:endParaRPr>
          </a:p>
        </p:txBody>
      </p:sp>
      <p:pic>
        <p:nvPicPr>
          <p:cNvPr id="3" name="Picture 2" descr="A screenshot of a computer screen&#10;&#10;Description automatically generated">
            <a:extLst>
              <a:ext uri="{FF2B5EF4-FFF2-40B4-BE49-F238E27FC236}">
                <a16:creationId xmlns:a16="http://schemas.microsoft.com/office/drawing/2014/main" id="{3E05C37E-CFD7-4084-9778-96EFC2C5E765}"/>
              </a:ext>
            </a:extLst>
          </p:cNvPr>
          <p:cNvPicPr>
            <a:picLocks noChangeAspect="1"/>
          </p:cNvPicPr>
          <p:nvPr/>
        </p:nvPicPr>
        <p:blipFill>
          <a:blip r:embed="rId3"/>
          <a:stretch>
            <a:fillRect/>
          </a:stretch>
        </p:blipFill>
        <p:spPr>
          <a:xfrm>
            <a:off x="482600" y="1187200"/>
            <a:ext cx="8255000" cy="382929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8"/>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Next Week’s</a:t>
            </a:r>
          </a:p>
          <a:p>
            <a:pPr marL="0" lvl="0" indent="0" algn="l" rtl="0">
              <a:spcBef>
                <a:spcPts val="0"/>
              </a:spcBef>
              <a:spcAft>
                <a:spcPts val="0"/>
              </a:spcAft>
              <a:buNone/>
            </a:pPr>
            <a:r>
              <a:rPr lang="en-GB"/>
              <a:t>Tasks</a:t>
            </a:r>
          </a:p>
        </p:txBody>
      </p:sp>
      <p:sp>
        <p:nvSpPr>
          <p:cNvPr id="330" name="Google Shape;330;p38"/>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GB" sz="1600"/>
              <a:t>Add more web pages and link it to the current home page.</a:t>
            </a:r>
            <a:endParaRPr sz="1600"/>
          </a:p>
          <a:p>
            <a:pPr marL="457200" lvl="0" indent="-330200" algn="l" rtl="0">
              <a:spcBef>
                <a:spcPts val="0"/>
              </a:spcBef>
              <a:spcAft>
                <a:spcPts val="0"/>
              </a:spcAft>
              <a:buSzPts val="1600"/>
              <a:buChar char="●"/>
            </a:pPr>
            <a:r>
              <a:rPr lang="en-GB" sz="1600"/>
              <a:t>Make the database in MySQL.</a:t>
            </a:r>
            <a:endParaRPr sz="1600"/>
          </a:p>
          <a:p>
            <a:pPr marL="457200" lvl="0" indent="-330200" algn="l" rtl="0">
              <a:spcBef>
                <a:spcPts val="0"/>
              </a:spcBef>
              <a:spcAft>
                <a:spcPts val="0"/>
              </a:spcAft>
              <a:buSzPts val="1600"/>
              <a:buChar char="●"/>
            </a:pPr>
            <a:r>
              <a:rPr lang="en-GB" sz="1600"/>
              <a:t>Working of sign-up form using php.</a:t>
            </a:r>
            <a:endParaRPr sz="1600"/>
          </a:p>
        </p:txBody>
      </p:sp>
      <p:sp>
        <p:nvSpPr>
          <p:cNvPr id="331" name="Google Shape;331;p38"/>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06/02/2019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3</a:t>
            </a:r>
            <a:endParaRPr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Work</a:t>
            </a:r>
          </a:p>
          <a:p>
            <a:pPr marL="0" lvl="0" indent="0" algn="l" rtl="0">
              <a:spcBef>
                <a:spcPts val="0"/>
              </a:spcBef>
              <a:spcAft>
                <a:spcPts val="0"/>
              </a:spcAft>
              <a:buNone/>
            </a:pPr>
            <a:r>
              <a:rPr lang="en-GB"/>
              <a:t>Division</a:t>
            </a:r>
          </a:p>
        </p:txBody>
      </p:sp>
      <p:sp>
        <p:nvSpPr>
          <p:cNvPr id="337" name="Google Shape;337;p3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GB" sz="1600" b="1">
                <a:solidFill>
                  <a:srgbClr val="000000"/>
                </a:solidFill>
              </a:rPr>
              <a:t>16IT8012: </a:t>
            </a:r>
            <a:r>
              <a:rPr lang="en-GB" sz="1400"/>
              <a:t>Made validations using Javascript.</a:t>
            </a:r>
            <a:endParaRPr sz="1400"/>
          </a:p>
          <a:p>
            <a:pPr marL="457200" lvl="0" indent="-330200" algn="l" rtl="0">
              <a:spcBef>
                <a:spcPts val="0"/>
              </a:spcBef>
              <a:spcAft>
                <a:spcPts val="0"/>
              </a:spcAft>
              <a:buClr>
                <a:srgbClr val="000000"/>
              </a:buClr>
              <a:buSzPts val="1600"/>
              <a:buChar char="●"/>
            </a:pPr>
            <a:r>
              <a:rPr lang="en-GB" sz="1600" b="1">
                <a:solidFill>
                  <a:srgbClr val="000000"/>
                </a:solidFill>
              </a:rPr>
              <a:t>16IT8024: </a:t>
            </a:r>
            <a:r>
              <a:rPr lang="en-GB" sz="1400"/>
              <a:t>Made the database schema using PHP.</a:t>
            </a:r>
            <a:endParaRPr sz="1400"/>
          </a:p>
          <a:p>
            <a:pPr marL="457200" lvl="0" indent="-330200" algn="l" rtl="0">
              <a:spcBef>
                <a:spcPts val="0"/>
              </a:spcBef>
              <a:spcAft>
                <a:spcPts val="0"/>
              </a:spcAft>
              <a:buClr>
                <a:srgbClr val="000000"/>
              </a:buClr>
              <a:buSzPts val="1600"/>
              <a:buChar char="●"/>
            </a:pPr>
            <a:r>
              <a:rPr lang="en-GB" sz="1600" b="1">
                <a:solidFill>
                  <a:srgbClr val="000000"/>
                </a:solidFill>
              </a:rPr>
              <a:t>16IT8067: </a:t>
            </a:r>
            <a:r>
              <a:rPr lang="en-GB" sz="1400"/>
              <a:t>Made the profile page of student.</a:t>
            </a:r>
            <a:endParaRPr sz="1400"/>
          </a:p>
        </p:txBody>
      </p:sp>
      <p:sp>
        <p:nvSpPr>
          <p:cNvPr id="338" name="Google Shape;338;p39"/>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13/02/2019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4</a:t>
            </a:r>
            <a:endParaRPr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we Did ?</a:t>
            </a:r>
          </a:p>
          <a:p>
            <a:pPr marL="0" lvl="0" indent="0" algn="l" rtl="0">
              <a:spcBef>
                <a:spcPts val="0"/>
              </a:spcBef>
              <a:spcAft>
                <a:spcPts val="0"/>
              </a:spcAft>
              <a:buNone/>
            </a:pPr>
            <a:endParaRPr lang="en-GB"/>
          </a:p>
        </p:txBody>
      </p:sp>
      <p:sp>
        <p:nvSpPr>
          <p:cNvPr id="344" name="Google Shape;344;p4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000000"/>
              </a:buClr>
              <a:buSzPts val="1300"/>
              <a:buChar char="➔"/>
            </a:pPr>
            <a:r>
              <a:rPr lang="en-GB" b="1">
                <a:solidFill>
                  <a:srgbClr val="000000"/>
                </a:solidFill>
              </a:rPr>
              <a:t>Made validations in the registration form.</a:t>
            </a:r>
            <a:endParaRPr b="1">
              <a:solidFill>
                <a:srgbClr val="000000"/>
              </a:solidFill>
            </a:endParaRPr>
          </a:p>
          <a:p>
            <a:pPr marL="457200" lvl="0" indent="-311150" algn="l" rtl="0">
              <a:spcBef>
                <a:spcPts val="1000"/>
              </a:spcBef>
              <a:spcAft>
                <a:spcPts val="0"/>
              </a:spcAft>
              <a:buClr>
                <a:srgbClr val="000000"/>
              </a:buClr>
              <a:buSzPts val="1300"/>
              <a:buChar char="➔"/>
            </a:pPr>
            <a:r>
              <a:rPr lang="en-GB" b="1">
                <a:solidFill>
                  <a:srgbClr val="000000"/>
                </a:solidFill>
              </a:rPr>
              <a:t>Created the database schema in phpmyadmin.</a:t>
            </a:r>
            <a:endParaRPr b="1">
              <a:solidFill>
                <a:srgbClr val="000000"/>
              </a:solidFill>
            </a:endParaRPr>
          </a:p>
          <a:p>
            <a:pPr marL="457200" lvl="0" indent="-311150" algn="l" rtl="0">
              <a:spcBef>
                <a:spcPts val="1000"/>
              </a:spcBef>
              <a:spcAft>
                <a:spcPts val="0"/>
              </a:spcAft>
              <a:buClr>
                <a:srgbClr val="000000"/>
              </a:buClr>
              <a:buSzPts val="1300"/>
              <a:buChar char="➔"/>
            </a:pPr>
            <a:r>
              <a:rPr lang="en-GB" b="1">
                <a:solidFill>
                  <a:srgbClr val="000000"/>
                </a:solidFill>
              </a:rPr>
              <a:t>Linked all the web pages .</a:t>
            </a:r>
            <a:endParaRPr b="1">
              <a:solidFill>
                <a:srgbClr val="000000"/>
              </a:solidFill>
            </a:endParaRPr>
          </a:p>
          <a:p>
            <a:pPr marL="457200" lvl="0" indent="-311150" algn="l" rtl="0">
              <a:spcBef>
                <a:spcPts val="1000"/>
              </a:spcBef>
              <a:spcAft>
                <a:spcPts val="0"/>
              </a:spcAft>
              <a:buClr>
                <a:srgbClr val="000000"/>
              </a:buClr>
              <a:buSzPts val="1300"/>
              <a:buChar char="➔"/>
            </a:pPr>
            <a:r>
              <a:rPr lang="en-GB" b="1">
                <a:solidFill>
                  <a:srgbClr val="000000"/>
                </a:solidFill>
              </a:rPr>
              <a:t>Made the student’s profile page which have three sections : Personal Details , Academic Details and Login Details.</a:t>
            </a:r>
            <a:endParaRPr>
              <a:solidFill>
                <a:srgbClr val="666666"/>
              </a:solidFill>
            </a:endParaRPr>
          </a:p>
          <a:p>
            <a:pPr marL="0" lvl="0" indent="0" algn="l" rtl="0">
              <a:spcBef>
                <a:spcPts val="1000"/>
              </a:spcBef>
              <a:spcAft>
                <a:spcPts val="1600"/>
              </a:spcAft>
              <a:buNone/>
            </a:pPr>
            <a:endParaRPr sz="1400" b="1"/>
          </a:p>
        </p:txBody>
      </p:sp>
      <p:sp>
        <p:nvSpPr>
          <p:cNvPr id="345" name="Google Shape;345;p40"/>
          <p:cNvSpPr txBox="1"/>
          <p:nvPr/>
        </p:nvSpPr>
        <p:spPr>
          <a:xfrm>
            <a:off x="6098550" y="4543800"/>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13/02/2019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4</a:t>
            </a:r>
            <a:endParaRPr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1"/>
          <p:cNvSpPr txBox="1">
            <a:spLocks noGrp="1"/>
          </p:cNvSpPr>
          <p:nvPr>
            <p:ph type="title"/>
          </p:nvPr>
        </p:nvSpPr>
        <p:spPr>
          <a:xfrm>
            <a:off x="727650" y="1251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Validations Code:</a:t>
            </a:r>
          </a:p>
        </p:txBody>
      </p:sp>
      <p:sp>
        <p:nvSpPr>
          <p:cNvPr id="351" name="Google Shape;351;p41"/>
          <p:cNvSpPr txBox="1"/>
          <p:nvPr/>
        </p:nvSpPr>
        <p:spPr>
          <a:xfrm>
            <a:off x="6096750" y="652000"/>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13/02/2019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4</a:t>
            </a:r>
            <a:endParaRPr b="1">
              <a:solidFill>
                <a:schemeClr val="accent1"/>
              </a:solidFill>
              <a:latin typeface="Lato" panose="020F0502020204030203"/>
              <a:ea typeface="Lato" panose="020F0502020204030203"/>
              <a:cs typeface="Lato" panose="020F0502020204030203"/>
              <a:sym typeface="Lato" panose="020F0502020204030203"/>
            </a:endParaRPr>
          </a:p>
        </p:txBody>
      </p:sp>
      <p:pic>
        <p:nvPicPr>
          <p:cNvPr id="352" name="Google Shape;352;p41"/>
          <p:cNvPicPr preferRelativeResize="0"/>
          <p:nvPr/>
        </p:nvPicPr>
        <p:blipFill>
          <a:blip r:embed="rId3"/>
          <a:stretch>
            <a:fillRect/>
          </a:stretch>
        </p:blipFill>
        <p:spPr>
          <a:xfrm>
            <a:off x="1857963" y="1845300"/>
            <a:ext cx="5428071" cy="3051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2"/>
          <p:cNvSpPr txBox="1">
            <a:spLocks noGrp="1"/>
          </p:cNvSpPr>
          <p:nvPr>
            <p:ph type="title"/>
          </p:nvPr>
        </p:nvSpPr>
        <p:spPr>
          <a:xfrm>
            <a:off x="727650" y="1251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Admin’s Database:</a:t>
            </a:r>
          </a:p>
        </p:txBody>
      </p:sp>
      <p:sp>
        <p:nvSpPr>
          <p:cNvPr id="358" name="Google Shape;358;p42"/>
          <p:cNvSpPr txBox="1"/>
          <p:nvPr/>
        </p:nvSpPr>
        <p:spPr>
          <a:xfrm>
            <a:off x="6096750" y="652000"/>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13/02/2019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4</a:t>
            </a:r>
            <a:endParaRPr b="1">
              <a:solidFill>
                <a:schemeClr val="accent1"/>
              </a:solidFill>
              <a:latin typeface="Lato" panose="020F0502020204030203"/>
              <a:ea typeface="Lato" panose="020F0502020204030203"/>
              <a:cs typeface="Lato" panose="020F0502020204030203"/>
              <a:sym typeface="Lato" panose="020F0502020204030203"/>
            </a:endParaRPr>
          </a:p>
        </p:txBody>
      </p:sp>
      <p:pic>
        <p:nvPicPr>
          <p:cNvPr id="359" name="Google Shape;359;p42"/>
          <p:cNvPicPr preferRelativeResize="0"/>
          <p:nvPr/>
        </p:nvPicPr>
        <p:blipFill>
          <a:blip r:embed="rId3"/>
          <a:stretch>
            <a:fillRect/>
          </a:stretch>
        </p:blipFill>
        <p:spPr>
          <a:xfrm>
            <a:off x="1857963" y="1988350"/>
            <a:ext cx="5428071" cy="3051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3"/>
          <p:cNvSpPr txBox="1">
            <a:spLocks noGrp="1"/>
          </p:cNvSpPr>
          <p:nvPr>
            <p:ph type="title"/>
          </p:nvPr>
        </p:nvSpPr>
        <p:spPr>
          <a:xfrm>
            <a:off x="727650" y="1251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Student’s Database:</a:t>
            </a:r>
          </a:p>
        </p:txBody>
      </p:sp>
      <p:sp>
        <p:nvSpPr>
          <p:cNvPr id="365" name="Google Shape;365;p43"/>
          <p:cNvSpPr txBox="1"/>
          <p:nvPr/>
        </p:nvSpPr>
        <p:spPr>
          <a:xfrm>
            <a:off x="6096750" y="652000"/>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13/02/2019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4</a:t>
            </a:r>
            <a:endParaRPr b="1">
              <a:solidFill>
                <a:schemeClr val="accent1"/>
              </a:solidFill>
              <a:latin typeface="Lato" panose="020F0502020204030203"/>
              <a:ea typeface="Lato" panose="020F0502020204030203"/>
              <a:cs typeface="Lato" panose="020F0502020204030203"/>
              <a:sym typeface="Lato" panose="020F0502020204030203"/>
            </a:endParaRPr>
          </a:p>
        </p:txBody>
      </p:sp>
      <p:pic>
        <p:nvPicPr>
          <p:cNvPr id="366" name="Google Shape;366;p43"/>
          <p:cNvPicPr preferRelativeResize="0"/>
          <p:nvPr/>
        </p:nvPicPr>
        <p:blipFill>
          <a:blip r:embed="rId3"/>
          <a:stretch>
            <a:fillRect/>
          </a:stretch>
        </p:blipFill>
        <p:spPr>
          <a:xfrm>
            <a:off x="1857963" y="1939300"/>
            <a:ext cx="5428071" cy="3051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52"/>
        <p:cNvGrpSpPr/>
        <p:nvPr/>
      </p:nvGrpSpPr>
      <p:grpSpPr>
        <a:xfrm>
          <a:off x="0" y="0"/>
          <a:ext cx="0" cy="0"/>
          <a:chOff x="0" y="0"/>
          <a:chExt cx="0" cy="0"/>
        </a:xfrm>
      </p:grpSpPr>
      <p:sp>
        <p:nvSpPr>
          <p:cNvPr id="153" name="Google Shape;153;p19"/>
          <p:cNvSpPr txBox="1">
            <a:spLocks noGrp="1"/>
          </p:cNvSpPr>
          <p:nvPr>
            <p:ph type="title"/>
          </p:nvPr>
        </p:nvSpPr>
        <p:spPr>
          <a:xfrm>
            <a:off x="729450" y="1322450"/>
            <a:ext cx="28599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Outline</a:t>
            </a:r>
          </a:p>
        </p:txBody>
      </p:sp>
      <p:sp>
        <p:nvSpPr>
          <p:cNvPr id="154" name="Google Shape;154;p19"/>
          <p:cNvSpPr txBox="1">
            <a:spLocks noGrp="1"/>
          </p:cNvSpPr>
          <p:nvPr>
            <p:ph type="subTitle" idx="4294967295"/>
          </p:nvPr>
        </p:nvSpPr>
        <p:spPr>
          <a:xfrm>
            <a:off x="4542975" y="1376352"/>
            <a:ext cx="4080000" cy="325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u="sng">
                <a:solidFill>
                  <a:srgbClr val="F3F3F3"/>
                </a:solidFill>
                <a:hlinkClick r:id="rId3" action="ppaction://hlinksldjump"/>
              </a:rPr>
              <a:t>Project Details</a:t>
            </a:r>
            <a:endParaRPr sz="1600">
              <a:solidFill>
                <a:srgbClr val="FFFFFF"/>
              </a:solidFill>
            </a:endParaRPr>
          </a:p>
          <a:p>
            <a:pPr marL="0" lvl="0" indent="0" algn="l" rtl="0">
              <a:spcBef>
                <a:spcPts val="1600"/>
              </a:spcBef>
              <a:spcAft>
                <a:spcPts val="0"/>
              </a:spcAft>
              <a:buNone/>
            </a:pPr>
            <a:r>
              <a:rPr lang="en-GB" sz="1600" u="sng">
                <a:solidFill>
                  <a:srgbClr val="F3F3F3"/>
                </a:solidFill>
                <a:hlinkClick r:id="rId4" action="ppaction://hlinksldjump"/>
              </a:rPr>
              <a:t>Tools Used</a:t>
            </a:r>
            <a:endParaRPr sz="1600">
              <a:solidFill>
                <a:srgbClr val="F3F3F3"/>
              </a:solidFill>
            </a:endParaRPr>
          </a:p>
          <a:p>
            <a:pPr marL="0" lvl="0" indent="0" algn="l" rtl="0">
              <a:spcBef>
                <a:spcPts val="1600"/>
              </a:spcBef>
              <a:spcAft>
                <a:spcPts val="0"/>
              </a:spcAft>
              <a:buNone/>
            </a:pPr>
            <a:r>
              <a:rPr lang="en-GB" sz="1600" u="sng">
                <a:solidFill>
                  <a:srgbClr val="FFFFFF"/>
                </a:solidFill>
                <a:hlinkClick r:id="rId5" action="ppaction://hlinksldjump"/>
              </a:rPr>
              <a:t>Overview of the website</a:t>
            </a:r>
            <a:endParaRPr sz="1600">
              <a:solidFill>
                <a:srgbClr val="FFFFFF"/>
              </a:solidFill>
            </a:endParaRPr>
          </a:p>
          <a:p>
            <a:pPr marL="0" lvl="0" indent="0" algn="l" rtl="0">
              <a:spcBef>
                <a:spcPts val="1600"/>
              </a:spcBef>
              <a:spcAft>
                <a:spcPts val="1600"/>
              </a:spcAft>
              <a:buNone/>
            </a:pP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4"/>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Next Week’s</a:t>
            </a:r>
          </a:p>
          <a:p>
            <a:pPr marL="0" lvl="0" indent="0" algn="l" rtl="0">
              <a:spcBef>
                <a:spcPts val="0"/>
              </a:spcBef>
              <a:spcAft>
                <a:spcPts val="0"/>
              </a:spcAft>
              <a:buNone/>
            </a:pPr>
            <a:r>
              <a:rPr lang="en-GB"/>
              <a:t>Tasks</a:t>
            </a:r>
          </a:p>
        </p:txBody>
      </p:sp>
      <p:sp>
        <p:nvSpPr>
          <p:cNvPr id="372" name="Google Shape;372;p44"/>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GB" sz="1600"/>
              <a:t>Add more web pages and link it to the current home page.</a:t>
            </a:r>
            <a:endParaRPr sz="1600"/>
          </a:p>
          <a:p>
            <a:pPr marL="457200" lvl="0" indent="-330200" algn="l" rtl="0">
              <a:spcBef>
                <a:spcPts val="0"/>
              </a:spcBef>
              <a:spcAft>
                <a:spcPts val="0"/>
              </a:spcAft>
              <a:buSzPts val="1600"/>
              <a:buChar char="●"/>
            </a:pPr>
            <a:r>
              <a:rPr lang="en-GB" sz="1600"/>
              <a:t>Working of sign-up form using php.</a:t>
            </a:r>
            <a:endParaRPr sz="1600"/>
          </a:p>
        </p:txBody>
      </p:sp>
      <p:sp>
        <p:nvSpPr>
          <p:cNvPr id="373" name="Google Shape;373;p44"/>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13/02/2019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4</a:t>
            </a:r>
            <a:endParaRPr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5"/>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Work</a:t>
            </a:r>
          </a:p>
          <a:p>
            <a:pPr marL="0" lvl="0" indent="0" algn="l" rtl="0">
              <a:spcBef>
                <a:spcPts val="0"/>
              </a:spcBef>
              <a:spcAft>
                <a:spcPts val="0"/>
              </a:spcAft>
              <a:buNone/>
            </a:pPr>
            <a:r>
              <a:rPr lang="en-GB"/>
              <a:t>Division</a:t>
            </a:r>
          </a:p>
        </p:txBody>
      </p:sp>
      <p:sp>
        <p:nvSpPr>
          <p:cNvPr id="379" name="Google Shape;379;p45"/>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GB" sz="1600" b="1" dirty="0">
                <a:solidFill>
                  <a:srgbClr val="000000"/>
                </a:solidFill>
              </a:rPr>
              <a:t>16IT8012: </a:t>
            </a:r>
            <a:r>
              <a:rPr lang="en-GB" sz="1400" dirty="0"/>
              <a:t>Made validations using </a:t>
            </a:r>
            <a:r>
              <a:rPr lang="en-GB" sz="1400" dirty="0" err="1"/>
              <a:t>Javascript</a:t>
            </a:r>
            <a:r>
              <a:rPr lang="en-GB" sz="1400" dirty="0"/>
              <a:t> and admin signup form.</a:t>
            </a:r>
            <a:endParaRPr sz="1400" dirty="0"/>
          </a:p>
          <a:p>
            <a:pPr marL="457200" lvl="0" indent="-330200" algn="l" rtl="0">
              <a:spcBef>
                <a:spcPts val="0"/>
              </a:spcBef>
              <a:spcAft>
                <a:spcPts val="0"/>
              </a:spcAft>
              <a:buClr>
                <a:srgbClr val="000000"/>
              </a:buClr>
              <a:buSzPts val="1600"/>
              <a:buChar char="●"/>
            </a:pPr>
            <a:r>
              <a:rPr lang="en-GB" sz="1600" b="1" dirty="0">
                <a:solidFill>
                  <a:srgbClr val="000000"/>
                </a:solidFill>
              </a:rPr>
              <a:t>16IT8024: </a:t>
            </a:r>
            <a:r>
              <a:rPr lang="en-GB" sz="1400" dirty="0"/>
              <a:t>Made validations using </a:t>
            </a:r>
            <a:r>
              <a:rPr lang="en-GB" sz="1400" dirty="0" err="1"/>
              <a:t>Javascript</a:t>
            </a:r>
            <a:r>
              <a:rPr lang="en-GB" sz="1400" dirty="0"/>
              <a:t> and admin home page .</a:t>
            </a:r>
            <a:endParaRPr sz="1400" dirty="0"/>
          </a:p>
          <a:p>
            <a:pPr marL="457200" lvl="0" indent="-330200" algn="l" rtl="0">
              <a:spcBef>
                <a:spcPts val="0"/>
              </a:spcBef>
              <a:spcAft>
                <a:spcPts val="0"/>
              </a:spcAft>
              <a:buClr>
                <a:srgbClr val="000000"/>
              </a:buClr>
              <a:buSzPts val="1600"/>
              <a:buChar char="●"/>
            </a:pPr>
            <a:r>
              <a:rPr lang="en-GB" sz="1600" b="1" dirty="0">
                <a:solidFill>
                  <a:srgbClr val="000000"/>
                </a:solidFill>
              </a:rPr>
              <a:t>16IT8067: </a:t>
            </a:r>
            <a:r>
              <a:rPr lang="en-GB" sz="1400" dirty="0"/>
              <a:t>Made presentation.</a:t>
            </a:r>
            <a:endParaRPr sz="1400" dirty="0"/>
          </a:p>
        </p:txBody>
      </p:sp>
      <p:sp>
        <p:nvSpPr>
          <p:cNvPr id="380" name="Google Shape;380;p45"/>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27/02/2019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5</a:t>
            </a:r>
            <a:endParaRPr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What we Did ?</a:t>
            </a:r>
          </a:p>
          <a:p>
            <a:pPr marL="0" lvl="0" indent="0" algn="l" rtl="0">
              <a:spcBef>
                <a:spcPts val="0"/>
              </a:spcBef>
              <a:spcAft>
                <a:spcPts val="0"/>
              </a:spcAft>
              <a:buNone/>
            </a:pPr>
            <a:endParaRPr lang="en-GB" dirty="0"/>
          </a:p>
        </p:txBody>
      </p:sp>
      <p:sp>
        <p:nvSpPr>
          <p:cNvPr id="386" name="Google Shape;386;p4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000000"/>
              </a:buClr>
              <a:buSzPts val="1300"/>
              <a:buChar char="➔"/>
            </a:pPr>
            <a:r>
              <a:rPr lang="en-GB" b="1" dirty="0">
                <a:solidFill>
                  <a:srgbClr val="000000"/>
                </a:solidFill>
              </a:rPr>
              <a:t>Created Admin Login form.</a:t>
            </a:r>
          </a:p>
          <a:p>
            <a:pPr marL="457200" lvl="0" indent="-311150" algn="l" rtl="0">
              <a:spcBef>
                <a:spcPts val="0"/>
              </a:spcBef>
              <a:spcAft>
                <a:spcPts val="0"/>
              </a:spcAft>
              <a:buClr>
                <a:srgbClr val="000000"/>
              </a:buClr>
              <a:buSzPts val="1300"/>
              <a:buChar char="➔"/>
            </a:pPr>
            <a:r>
              <a:rPr lang="en-GB" b="1" dirty="0">
                <a:solidFill>
                  <a:srgbClr val="000000"/>
                </a:solidFill>
              </a:rPr>
              <a:t>Made validations in the registration form using java script.</a:t>
            </a:r>
            <a:endParaRPr b="1" dirty="0">
              <a:solidFill>
                <a:srgbClr val="000000"/>
              </a:solidFill>
            </a:endParaRPr>
          </a:p>
          <a:p>
            <a:pPr marL="457200" lvl="0" indent="-311150" algn="l" rtl="0">
              <a:spcBef>
                <a:spcPts val="1000"/>
              </a:spcBef>
              <a:spcAft>
                <a:spcPts val="0"/>
              </a:spcAft>
              <a:buClr>
                <a:srgbClr val="000000"/>
              </a:buClr>
              <a:buSzPts val="1300"/>
              <a:buAutoNum type="arabicPeriod"/>
            </a:pPr>
            <a:r>
              <a:rPr lang="en-GB" b="1" dirty="0">
                <a:solidFill>
                  <a:srgbClr val="000000"/>
                </a:solidFill>
              </a:rPr>
              <a:t>First and last name, city, state and country must contain only alphabets.</a:t>
            </a:r>
            <a:endParaRPr b="1" dirty="0">
              <a:solidFill>
                <a:srgbClr val="000000"/>
              </a:solidFill>
            </a:endParaRPr>
          </a:p>
          <a:p>
            <a:pPr marL="457200" lvl="0" indent="-311150" algn="l" rtl="0">
              <a:spcBef>
                <a:spcPts val="0"/>
              </a:spcBef>
              <a:spcAft>
                <a:spcPts val="0"/>
              </a:spcAft>
              <a:buClr>
                <a:srgbClr val="000000"/>
              </a:buClr>
              <a:buSzPts val="1300"/>
              <a:buAutoNum type="arabicPeriod"/>
            </a:pPr>
            <a:r>
              <a:rPr lang="en-GB" b="1" dirty="0">
                <a:solidFill>
                  <a:srgbClr val="000000"/>
                </a:solidFill>
              </a:rPr>
              <a:t>Phone no. and pin code must contain only digits of size 10 and 6 respectively.</a:t>
            </a:r>
            <a:endParaRPr b="1" dirty="0">
              <a:solidFill>
                <a:srgbClr val="000000"/>
              </a:solidFill>
            </a:endParaRPr>
          </a:p>
          <a:p>
            <a:pPr marL="457200" lvl="0" indent="-311150" algn="l" rtl="0">
              <a:spcBef>
                <a:spcPts val="0"/>
              </a:spcBef>
              <a:spcAft>
                <a:spcPts val="0"/>
              </a:spcAft>
              <a:buClr>
                <a:srgbClr val="000000"/>
              </a:buClr>
              <a:buSzPts val="1300"/>
              <a:buAutoNum type="arabicPeriod"/>
            </a:pPr>
            <a:r>
              <a:rPr lang="en-GB" b="1" dirty="0">
                <a:solidFill>
                  <a:srgbClr val="000000"/>
                </a:solidFill>
              </a:rPr>
              <a:t>Roll no. will be half-filled according to the branch and year of study.</a:t>
            </a:r>
            <a:endParaRPr b="1" dirty="0">
              <a:solidFill>
                <a:srgbClr val="000000"/>
              </a:solidFill>
            </a:endParaRPr>
          </a:p>
          <a:p>
            <a:pPr marL="457200" lvl="0" indent="-311150" algn="l" rtl="0">
              <a:spcBef>
                <a:spcPts val="0"/>
              </a:spcBef>
              <a:spcAft>
                <a:spcPts val="0"/>
              </a:spcAft>
              <a:buClr>
                <a:srgbClr val="000000"/>
              </a:buClr>
              <a:buSzPts val="1300"/>
              <a:buAutoNum type="arabicPeriod"/>
            </a:pPr>
            <a:r>
              <a:rPr lang="en-GB" b="1" dirty="0">
                <a:solidFill>
                  <a:srgbClr val="000000"/>
                </a:solidFill>
              </a:rPr>
              <a:t>Password must be of 8 or more characters and must  contain at least 1 uppercase, 1 lowercase and 1 digit.</a:t>
            </a:r>
            <a:endParaRPr b="1" dirty="0">
              <a:solidFill>
                <a:srgbClr val="000000"/>
              </a:solidFill>
            </a:endParaRPr>
          </a:p>
          <a:p>
            <a:pPr marL="457200" lvl="0" indent="-311150" algn="l" rtl="0">
              <a:spcBef>
                <a:spcPts val="0"/>
              </a:spcBef>
              <a:spcAft>
                <a:spcPts val="0"/>
              </a:spcAft>
              <a:buClr>
                <a:srgbClr val="000000"/>
              </a:buClr>
              <a:buSzPts val="1300"/>
              <a:buAutoNum type="arabicPeriod"/>
            </a:pPr>
            <a:r>
              <a:rPr lang="en-GB" b="1" dirty="0">
                <a:solidFill>
                  <a:srgbClr val="000000"/>
                </a:solidFill>
              </a:rPr>
              <a:t>Unmatching of passwords will give an alert message.</a:t>
            </a:r>
            <a:endParaRPr b="1" dirty="0">
              <a:solidFill>
                <a:srgbClr val="000000"/>
              </a:solidFill>
            </a:endParaRPr>
          </a:p>
          <a:p>
            <a:pPr marL="0" lvl="0" indent="0" algn="l" rtl="0">
              <a:spcBef>
                <a:spcPts val="1000"/>
              </a:spcBef>
              <a:spcAft>
                <a:spcPts val="1600"/>
              </a:spcAft>
              <a:buNone/>
            </a:pPr>
            <a:endParaRPr sz="1400" b="1" dirty="0"/>
          </a:p>
        </p:txBody>
      </p:sp>
      <p:sp>
        <p:nvSpPr>
          <p:cNvPr id="387" name="Google Shape;387;p46"/>
          <p:cNvSpPr txBox="1"/>
          <p:nvPr/>
        </p:nvSpPr>
        <p:spPr>
          <a:xfrm>
            <a:off x="6098550" y="4543800"/>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27/02/2019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5</a:t>
            </a:r>
            <a:endParaRPr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6"/>
          <p:cNvSpPr txBox="1">
            <a:spLocks noGrp="1"/>
          </p:cNvSpPr>
          <p:nvPr>
            <p:ph type="title"/>
          </p:nvPr>
        </p:nvSpPr>
        <p:spPr>
          <a:xfrm>
            <a:off x="107150" y="25250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Admin Login form :</a:t>
            </a:r>
          </a:p>
          <a:p>
            <a:pPr marL="0" lvl="0" indent="0" algn="l" rtl="0">
              <a:spcBef>
                <a:spcPts val="0"/>
              </a:spcBef>
              <a:spcAft>
                <a:spcPts val="0"/>
              </a:spcAft>
              <a:buNone/>
            </a:pPr>
            <a:endParaRPr lang="en-GB" dirty="0"/>
          </a:p>
        </p:txBody>
      </p:sp>
      <p:sp>
        <p:nvSpPr>
          <p:cNvPr id="387" name="Google Shape;387;p46"/>
          <p:cNvSpPr txBox="1"/>
          <p:nvPr/>
        </p:nvSpPr>
        <p:spPr>
          <a:xfrm>
            <a:off x="6717250" y="18800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dirty="0">
                <a:solidFill>
                  <a:schemeClr val="accent1"/>
                </a:solidFill>
                <a:latin typeface="Lato" panose="020F0502020204030203"/>
                <a:ea typeface="Lato" panose="020F0502020204030203"/>
                <a:cs typeface="Lato" panose="020F0502020204030203"/>
                <a:sym typeface="Lato" panose="020F0502020204030203"/>
              </a:rPr>
              <a:t>Date: 27/02/2019</a:t>
            </a:r>
          </a:p>
          <a:p>
            <a:pPr marL="0" lvl="0" indent="0" algn="ctr" rtl="0">
              <a:spcBef>
                <a:spcPts val="0"/>
              </a:spcBef>
              <a:spcAft>
                <a:spcPts val="0"/>
              </a:spcAft>
              <a:buNone/>
            </a:pPr>
            <a:r>
              <a:rPr lang="en-GB" b="1" dirty="0">
                <a:solidFill>
                  <a:schemeClr val="accent1"/>
                </a:solidFill>
                <a:latin typeface="Lato" panose="020F0502020204030203"/>
                <a:ea typeface="Lato" panose="020F0502020204030203"/>
                <a:cs typeface="Lato" panose="020F0502020204030203"/>
                <a:sym typeface="Lato" panose="020F0502020204030203"/>
              </a:rPr>
              <a:t>Week: 5</a:t>
            </a:r>
          </a:p>
        </p:txBody>
      </p:sp>
      <p:pic>
        <p:nvPicPr>
          <p:cNvPr id="11" name="Picture 10" descr="A screenshot of a computer screen&#10;&#10;Description automatically generated">
            <a:extLst>
              <a:ext uri="{FF2B5EF4-FFF2-40B4-BE49-F238E27FC236}">
                <a16:creationId xmlns:a16="http://schemas.microsoft.com/office/drawing/2014/main" id="{81C35162-760E-4FF2-BE56-916FB1CBC7A8}"/>
              </a:ext>
            </a:extLst>
          </p:cNvPr>
          <p:cNvPicPr>
            <a:picLocks noChangeAspect="1"/>
          </p:cNvPicPr>
          <p:nvPr/>
        </p:nvPicPr>
        <p:blipFill>
          <a:blip r:embed="rId3"/>
          <a:stretch>
            <a:fillRect/>
          </a:stretch>
        </p:blipFill>
        <p:spPr>
          <a:xfrm>
            <a:off x="330200" y="1035490"/>
            <a:ext cx="8382000" cy="3920005"/>
          </a:xfrm>
          <a:prstGeom prst="rect">
            <a:avLst/>
          </a:prstGeom>
        </p:spPr>
      </p:pic>
    </p:spTree>
    <p:extLst>
      <p:ext uri="{BB962C8B-B14F-4D97-AF65-F5344CB8AC3E}">
        <p14:creationId xmlns:p14="http://schemas.microsoft.com/office/powerpoint/2010/main" val="41477210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7"/>
          <p:cNvSpPr txBox="1">
            <a:spLocks noGrp="1"/>
          </p:cNvSpPr>
          <p:nvPr>
            <p:ph type="title"/>
          </p:nvPr>
        </p:nvSpPr>
        <p:spPr>
          <a:xfrm>
            <a:off x="219650" y="321602"/>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Admin Home page:</a:t>
            </a:r>
            <a:endParaRPr lang="en-GB" dirty="0"/>
          </a:p>
        </p:txBody>
      </p:sp>
      <p:sp>
        <p:nvSpPr>
          <p:cNvPr id="393" name="Google Shape;393;p47"/>
          <p:cNvSpPr txBox="1"/>
          <p:nvPr/>
        </p:nvSpPr>
        <p:spPr>
          <a:xfrm>
            <a:off x="6058650" y="422301"/>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dirty="0">
                <a:solidFill>
                  <a:schemeClr val="accent1"/>
                </a:solidFill>
                <a:latin typeface="Lato" panose="020F0502020204030203"/>
                <a:ea typeface="Lato" panose="020F0502020204030203"/>
                <a:cs typeface="Lato" panose="020F0502020204030203"/>
                <a:sym typeface="Lato" panose="020F0502020204030203"/>
              </a:rPr>
              <a:t>Date: 27/02/2019</a:t>
            </a:r>
          </a:p>
          <a:p>
            <a:pPr marL="0" lvl="0" indent="0" algn="ctr" rtl="0">
              <a:spcBef>
                <a:spcPts val="0"/>
              </a:spcBef>
              <a:spcAft>
                <a:spcPts val="0"/>
              </a:spcAft>
              <a:buNone/>
            </a:pPr>
            <a:r>
              <a:rPr lang="en-GB" b="1" dirty="0">
                <a:solidFill>
                  <a:schemeClr val="accent1"/>
                </a:solidFill>
                <a:latin typeface="Lato" panose="020F0502020204030203"/>
                <a:ea typeface="Lato" panose="020F0502020204030203"/>
                <a:cs typeface="Lato" panose="020F0502020204030203"/>
                <a:sym typeface="Lato" panose="020F0502020204030203"/>
              </a:rPr>
              <a:t>Week: 5</a:t>
            </a:r>
          </a:p>
        </p:txBody>
      </p:sp>
      <p:pic>
        <p:nvPicPr>
          <p:cNvPr id="3" name="Picture 2" descr="A screenshot of a computer screen&#10;&#10;Description automatically generated">
            <a:extLst>
              <a:ext uri="{FF2B5EF4-FFF2-40B4-BE49-F238E27FC236}">
                <a16:creationId xmlns:a16="http://schemas.microsoft.com/office/drawing/2014/main" id="{D7018589-0A82-460E-9B93-0E1770944C26}"/>
              </a:ext>
            </a:extLst>
          </p:cNvPr>
          <p:cNvPicPr>
            <a:picLocks noChangeAspect="1"/>
          </p:cNvPicPr>
          <p:nvPr/>
        </p:nvPicPr>
        <p:blipFill>
          <a:blip r:embed="rId3"/>
          <a:stretch>
            <a:fillRect/>
          </a:stretch>
        </p:blipFill>
        <p:spPr>
          <a:xfrm>
            <a:off x="844233" y="1053751"/>
            <a:ext cx="6922134" cy="38918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8"/>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Next Week’s</a:t>
            </a:r>
          </a:p>
          <a:p>
            <a:pPr marL="0" lvl="0" indent="0" algn="l" rtl="0">
              <a:spcBef>
                <a:spcPts val="0"/>
              </a:spcBef>
              <a:spcAft>
                <a:spcPts val="0"/>
              </a:spcAft>
              <a:buNone/>
            </a:pPr>
            <a:r>
              <a:rPr lang="en-GB"/>
              <a:t>Tasks</a:t>
            </a:r>
          </a:p>
        </p:txBody>
      </p:sp>
      <p:sp>
        <p:nvSpPr>
          <p:cNvPr id="402" name="Google Shape;402;p48"/>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GB" sz="1600"/>
              <a:t>Add more web pages and link it to the current home page.</a:t>
            </a:r>
            <a:endParaRPr sz="1600"/>
          </a:p>
          <a:p>
            <a:pPr marL="457200" lvl="0" indent="-330200" algn="l" rtl="0">
              <a:spcBef>
                <a:spcPts val="0"/>
              </a:spcBef>
              <a:spcAft>
                <a:spcPts val="0"/>
              </a:spcAft>
              <a:buSzPts val="1600"/>
              <a:buChar char="●"/>
            </a:pPr>
            <a:r>
              <a:rPr lang="en-GB" sz="1600"/>
              <a:t>Working of sign-up form using php.</a:t>
            </a:r>
            <a:endParaRPr sz="1600"/>
          </a:p>
        </p:txBody>
      </p:sp>
      <p:sp>
        <p:nvSpPr>
          <p:cNvPr id="403" name="Google Shape;403;p48"/>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27/02/2019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5</a:t>
            </a:r>
            <a:endParaRPr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Work</a:t>
            </a:r>
          </a:p>
          <a:p>
            <a:pPr marL="0" lvl="0" indent="0" algn="l" rtl="0">
              <a:spcBef>
                <a:spcPts val="0"/>
              </a:spcBef>
              <a:spcAft>
                <a:spcPts val="0"/>
              </a:spcAft>
              <a:buNone/>
            </a:pPr>
            <a:r>
              <a:rPr lang="en-GB"/>
              <a:t>Division</a:t>
            </a:r>
          </a:p>
        </p:txBody>
      </p:sp>
      <p:sp>
        <p:nvSpPr>
          <p:cNvPr id="409" name="Google Shape;409;p4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GB" sz="1600" b="1">
                <a:solidFill>
                  <a:srgbClr val="000000"/>
                </a:solidFill>
              </a:rPr>
              <a:t>16IT8012: </a:t>
            </a:r>
            <a:r>
              <a:rPr lang="en-GB" sz="1400"/>
              <a:t>Created the admin login page and checks for the valid login details.</a:t>
            </a:r>
            <a:endParaRPr sz="1400"/>
          </a:p>
          <a:p>
            <a:pPr marL="457200" lvl="0" indent="-330200" algn="l" rtl="0">
              <a:spcBef>
                <a:spcPts val="0"/>
              </a:spcBef>
              <a:spcAft>
                <a:spcPts val="0"/>
              </a:spcAft>
              <a:buClr>
                <a:srgbClr val="000000"/>
              </a:buClr>
              <a:buSzPts val="1600"/>
              <a:buChar char="●"/>
            </a:pPr>
            <a:r>
              <a:rPr lang="en-GB" sz="1600" b="1">
                <a:solidFill>
                  <a:srgbClr val="000000"/>
                </a:solidFill>
              </a:rPr>
              <a:t>16IT8024: </a:t>
            </a:r>
            <a:r>
              <a:rPr lang="en-GB" sz="1400"/>
              <a:t>Created the student login page and checks for the valid details.</a:t>
            </a:r>
            <a:endParaRPr sz="1400"/>
          </a:p>
          <a:p>
            <a:pPr marL="457200" lvl="0" indent="-330200" algn="l" rtl="0">
              <a:spcBef>
                <a:spcPts val="0"/>
              </a:spcBef>
              <a:spcAft>
                <a:spcPts val="0"/>
              </a:spcAft>
              <a:buClr>
                <a:srgbClr val="000000"/>
              </a:buClr>
              <a:buSzPts val="1600"/>
              <a:buChar char="●"/>
            </a:pPr>
            <a:r>
              <a:rPr lang="en-GB" sz="1600" b="1">
                <a:solidFill>
                  <a:srgbClr val="000000"/>
                </a:solidFill>
              </a:rPr>
              <a:t>16IT8067: </a:t>
            </a:r>
            <a:r>
              <a:rPr lang="en-GB" sz="1400"/>
              <a:t>Made presentation.</a:t>
            </a:r>
            <a:endParaRPr sz="1400"/>
          </a:p>
        </p:txBody>
      </p:sp>
      <p:sp>
        <p:nvSpPr>
          <p:cNvPr id="410" name="Google Shape;410;p49"/>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06/03/2019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6</a:t>
            </a:r>
            <a:endParaRPr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we Did ?</a:t>
            </a:r>
          </a:p>
          <a:p>
            <a:pPr marL="0" lvl="0" indent="0" algn="l" rtl="0">
              <a:spcBef>
                <a:spcPts val="0"/>
              </a:spcBef>
              <a:spcAft>
                <a:spcPts val="0"/>
              </a:spcAft>
              <a:buNone/>
            </a:pPr>
            <a:endParaRPr lang="en-GB"/>
          </a:p>
        </p:txBody>
      </p:sp>
      <p:sp>
        <p:nvSpPr>
          <p:cNvPr id="416" name="Google Shape;416;p5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000000"/>
              </a:buClr>
              <a:buSzPts val="1300"/>
              <a:buChar char="➔"/>
            </a:pPr>
            <a:r>
              <a:rPr lang="en-GB" b="1" dirty="0">
                <a:solidFill>
                  <a:srgbClr val="000000"/>
                </a:solidFill>
              </a:rPr>
              <a:t>Checks whether it is a valid admin or not.</a:t>
            </a:r>
            <a:endParaRPr b="1" dirty="0">
              <a:solidFill>
                <a:srgbClr val="000000"/>
              </a:solidFill>
            </a:endParaRPr>
          </a:p>
          <a:p>
            <a:pPr marL="457200" lvl="0" indent="-311150" algn="l" rtl="0">
              <a:spcBef>
                <a:spcPts val="1000"/>
              </a:spcBef>
              <a:spcAft>
                <a:spcPts val="0"/>
              </a:spcAft>
              <a:buClr>
                <a:srgbClr val="000000"/>
              </a:buClr>
              <a:buSzPts val="1300"/>
              <a:buChar char="➔"/>
            </a:pPr>
            <a:r>
              <a:rPr lang="en-GB" b="1" dirty="0">
                <a:solidFill>
                  <a:srgbClr val="000000"/>
                </a:solidFill>
              </a:rPr>
              <a:t>Checks whether it is a valid entry or not.</a:t>
            </a:r>
            <a:endParaRPr b="1" dirty="0">
              <a:solidFill>
                <a:srgbClr val="000000"/>
              </a:solidFill>
            </a:endParaRPr>
          </a:p>
          <a:p>
            <a:pPr marL="457200" lvl="0" indent="-311150" algn="l" rtl="0">
              <a:spcBef>
                <a:spcPts val="1000"/>
              </a:spcBef>
              <a:spcAft>
                <a:spcPts val="0"/>
              </a:spcAft>
              <a:buClr>
                <a:srgbClr val="000000"/>
              </a:buClr>
              <a:buSzPts val="1300"/>
              <a:buChar char="➔"/>
            </a:pPr>
            <a:r>
              <a:rPr lang="en-GB" b="1" dirty="0">
                <a:solidFill>
                  <a:srgbClr val="000000"/>
                </a:solidFill>
              </a:rPr>
              <a:t>Connected the registration form of the student to the database so that all the entered details of the student is stored in the table ‘</a:t>
            </a:r>
            <a:r>
              <a:rPr lang="en-GB" b="1" dirty="0" err="1">
                <a:solidFill>
                  <a:srgbClr val="000000"/>
                </a:solidFill>
              </a:rPr>
              <a:t>student_details</a:t>
            </a:r>
            <a:r>
              <a:rPr lang="en-GB" b="1" dirty="0">
                <a:solidFill>
                  <a:srgbClr val="000000"/>
                </a:solidFill>
              </a:rPr>
              <a:t>’.</a:t>
            </a:r>
            <a:endParaRPr b="1" dirty="0">
              <a:solidFill>
                <a:srgbClr val="000000"/>
              </a:solidFill>
            </a:endParaRPr>
          </a:p>
          <a:p>
            <a:pPr marL="457200" lvl="0" indent="-311150" algn="l" rtl="0">
              <a:spcBef>
                <a:spcPts val="1000"/>
              </a:spcBef>
              <a:spcAft>
                <a:spcPts val="0"/>
              </a:spcAft>
              <a:buClr>
                <a:srgbClr val="000000"/>
              </a:buClr>
              <a:buSzPts val="1300"/>
              <a:buChar char="➔"/>
            </a:pPr>
            <a:r>
              <a:rPr lang="en-GB" b="1" dirty="0">
                <a:solidFill>
                  <a:srgbClr val="000000"/>
                </a:solidFill>
              </a:rPr>
              <a:t>Added image field in the student’s registration form.</a:t>
            </a:r>
            <a:endParaRPr b="1" dirty="0">
              <a:solidFill>
                <a:srgbClr val="000000"/>
              </a:solidFill>
            </a:endParaRPr>
          </a:p>
          <a:p>
            <a:pPr marL="0" lvl="0" indent="0" algn="l" rtl="0">
              <a:spcBef>
                <a:spcPts val="1000"/>
              </a:spcBef>
              <a:spcAft>
                <a:spcPts val="1600"/>
              </a:spcAft>
              <a:buNone/>
            </a:pPr>
            <a:endParaRPr sz="1400" b="1" dirty="0"/>
          </a:p>
        </p:txBody>
      </p:sp>
      <p:sp>
        <p:nvSpPr>
          <p:cNvPr id="417" name="Google Shape;417;p50"/>
          <p:cNvSpPr txBox="1"/>
          <p:nvPr/>
        </p:nvSpPr>
        <p:spPr>
          <a:xfrm>
            <a:off x="6098550" y="4543800"/>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06/03/2019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6</a:t>
            </a:r>
            <a:endParaRPr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0"/>
          <p:cNvSpPr txBox="1">
            <a:spLocks noGrp="1"/>
          </p:cNvSpPr>
          <p:nvPr>
            <p:ph type="title"/>
          </p:nvPr>
        </p:nvSpPr>
        <p:spPr>
          <a:xfrm>
            <a:off x="0" y="4423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Student details table:</a:t>
            </a:r>
          </a:p>
          <a:p>
            <a:pPr marL="0" lvl="0" indent="0" algn="l" rtl="0">
              <a:spcBef>
                <a:spcPts val="0"/>
              </a:spcBef>
              <a:spcAft>
                <a:spcPts val="0"/>
              </a:spcAft>
              <a:buNone/>
            </a:pPr>
            <a:endParaRPr lang="en-GB" dirty="0"/>
          </a:p>
        </p:txBody>
      </p:sp>
      <p:sp>
        <p:nvSpPr>
          <p:cNvPr id="417" name="Google Shape;417;p50"/>
          <p:cNvSpPr txBox="1"/>
          <p:nvPr/>
        </p:nvSpPr>
        <p:spPr>
          <a:xfrm>
            <a:off x="6824400" y="377850"/>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06/03/2019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6</a:t>
            </a:r>
            <a:endParaRPr b="1">
              <a:solidFill>
                <a:schemeClr val="accent1"/>
              </a:solidFill>
              <a:latin typeface="Lato" panose="020F0502020204030203"/>
              <a:ea typeface="Lato" panose="020F0502020204030203"/>
              <a:cs typeface="Lato" panose="020F0502020204030203"/>
              <a:sym typeface="Lato" panose="020F0502020204030203"/>
            </a:endParaRPr>
          </a:p>
        </p:txBody>
      </p:sp>
      <p:pic>
        <p:nvPicPr>
          <p:cNvPr id="5" name="Picture 4">
            <a:extLst>
              <a:ext uri="{FF2B5EF4-FFF2-40B4-BE49-F238E27FC236}">
                <a16:creationId xmlns:a16="http://schemas.microsoft.com/office/drawing/2014/main" id="{A1AA903D-D39A-42BA-A633-8EB6D5EAD3FE}"/>
              </a:ext>
            </a:extLst>
          </p:cNvPr>
          <p:cNvPicPr>
            <a:picLocks noChangeAspect="1"/>
          </p:cNvPicPr>
          <p:nvPr/>
        </p:nvPicPr>
        <p:blipFill>
          <a:blip r:embed="rId3"/>
          <a:stretch>
            <a:fillRect/>
          </a:stretch>
        </p:blipFill>
        <p:spPr>
          <a:xfrm>
            <a:off x="177800" y="1169049"/>
            <a:ext cx="8788400" cy="3723601"/>
          </a:xfrm>
          <a:prstGeom prst="rect">
            <a:avLst/>
          </a:prstGeom>
        </p:spPr>
      </p:pic>
    </p:spTree>
    <p:extLst>
      <p:ext uri="{BB962C8B-B14F-4D97-AF65-F5344CB8AC3E}">
        <p14:creationId xmlns:p14="http://schemas.microsoft.com/office/powerpoint/2010/main" val="25873310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5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Next Week’s</a:t>
            </a:r>
          </a:p>
          <a:p>
            <a:pPr marL="0" lvl="0" indent="0" algn="l" rtl="0">
              <a:spcBef>
                <a:spcPts val="0"/>
              </a:spcBef>
              <a:spcAft>
                <a:spcPts val="0"/>
              </a:spcAft>
              <a:buNone/>
            </a:pPr>
            <a:r>
              <a:rPr lang="en-GB"/>
              <a:t>Tasks</a:t>
            </a:r>
          </a:p>
        </p:txBody>
      </p:sp>
      <p:sp>
        <p:nvSpPr>
          <p:cNvPr id="423" name="Google Shape;423;p5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GB" sz="1600"/>
              <a:t>Add more web pages and link it to the current home page.</a:t>
            </a:r>
            <a:endParaRPr sz="1600"/>
          </a:p>
          <a:p>
            <a:pPr marL="457200" lvl="0" indent="-330200" algn="l" rtl="0">
              <a:spcBef>
                <a:spcPts val="0"/>
              </a:spcBef>
              <a:spcAft>
                <a:spcPts val="0"/>
              </a:spcAft>
              <a:buSzPts val="1600"/>
              <a:buChar char="●"/>
            </a:pPr>
            <a:r>
              <a:rPr lang="en-GB" sz="1600"/>
              <a:t>Giving access to the admin for accepting or modifying the student’s database.</a:t>
            </a:r>
            <a:endParaRPr sz="1600"/>
          </a:p>
          <a:p>
            <a:pPr marL="457200" lvl="0" indent="-330200" algn="l" rtl="0">
              <a:spcBef>
                <a:spcPts val="0"/>
              </a:spcBef>
              <a:spcAft>
                <a:spcPts val="0"/>
              </a:spcAft>
              <a:buSzPts val="1600"/>
              <a:buChar char="●"/>
            </a:pPr>
            <a:r>
              <a:rPr lang="en-GB" sz="1600"/>
              <a:t>Display the proper pages after logging in.</a:t>
            </a:r>
            <a:endParaRPr sz="1600"/>
          </a:p>
        </p:txBody>
      </p:sp>
      <p:sp>
        <p:nvSpPr>
          <p:cNvPr id="424" name="Google Shape;424;p51"/>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06/03/2019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6</a:t>
            </a:r>
            <a:endParaRPr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0"/>
          <p:cNvSpPr txBox="1">
            <a:spLocks noGrp="1"/>
          </p:cNvSpPr>
          <p:nvPr>
            <p:ph type="title"/>
          </p:nvPr>
        </p:nvSpPr>
        <p:spPr>
          <a:xfrm>
            <a:off x="729450" y="1322450"/>
            <a:ext cx="7688400" cy="75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Project Details</a:t>
            </a:r>
          </a:p>
        </p:txBody>
      </p:sp>
      <p:sp>
        <p:nvSpPr>
          <p:cNvPr id="160" name="Google Shape;160;p20"/>
          <p:cNvSpPr txBox="1"/>
          <p:nvPr/>
        </p:nvSpPr>
        <p:spPr>
          <a:xfrm>
            <a:off x="729500" y="2077850"/>
            <a:ext cx="7688400" cy="24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Work</a:t>
            </a:r>
          </a:p>
          <a:p>
            <a:pPr marL="0" lvl="0" indent="0" algn="l" rtl="0">
              <a:spcBef>
                <a:spcPts val="0"/>
              </a:spcBef>
              <a:spcAft>
                <a:spcPts val="0"/>
              </a:spcAft>
              <a:buNone/>
            </a:pPr>
            <a:r>
              <a:rPr lang="en-GB"/>
              <a:t>Division</a:t>
            </a:r>
          </a:p>
        </p:txBody>
      </p:sp>
      <p:sp>
        <p:nvSpPr>
          <p:cNvPr id="409" name="Google Shape;409;p4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GB" sz="1600" b="1" dirty="0">
                <a:solidFill>
                  <a:srgbClr val="000000"/>
                </a:solidFill>
              </a:rPr>
              <a:t>16IT8012: </a:t>
            </a:r>
            <a:r>
              <a:rPr lang="en-GB" sz="1400" dirty="0"/>
              <a:t>Admin is given the authority to accept and reject  student’s data.</a:t>
            </a:r>
            <a:endParaRPr sz="1400" dirty="0"/>
          </a:p>
          <a:p>
            <a:pPr marL="457200" lvl="0" indent="-330200" algn="l" rtl="0">
              <a:spcBef>
                <a:spcPts val="0"/>
              </a:spcBef>
              <a:spcAft>
                <a:spcPts val="0"/>
              </a:spcAft>
              <a:buClr>
                <a:srgbClr val="000000"/>
              </a:buClr>
              <a:buSzPts val="1600"/>
              <a:buChar char="●"/>
            </a:pPr>
            <a:r>
              <a:rPr lang="en-GB" sz="1600" b="1" dirty="0">
                <a:solidFill>
                  <a:srgbClr val="000000"/>
                </a:solidFill>
              </a:rPr>
              <a:t>16IT8024: </a:t>
            </a:r>
            <a:r>
              <a:rPr lang="en-GB" sz="1400" dirty="0"/>
              <a:t>Modified the database.</a:t>
            </a:r>
            <a:endParaRPr sz="1400" dirty="0"/>
          </a:p>
          <a:p>
            <a:pPr marL="457200" lvl="0" indent="-330200" algn="l" rtl="0">
              <a:spcBef>
                <a:spcPts val="0"/>
              </a:spcBef>
              <a:spcAft>
                <a:spcPts val="0"/>
              </a:spcAft>
              <a:buClr>
                <a:srgbClr val="000000"/>
              </a:buClr>
              <a:buSzPts val="1600"/>
              <a:buChar char="●"/>
            </a:pPr>
            <a:r>
              <a:rPr lang="en-GB" sz="1600" b="1" dirty="0">
                <a:solidFill>
                  <a:srgbClr val="000000"/>
                </a:solidFill>
              </a:rPr>
              <a:t>16IT8067: </a:t>
            </a:r>
            <a:r>
              <a:rPr lang="en-GB" sz="1400" dirty="0"/>
              <a:t>Made Validations.</a:t>
            </a:r>
            <a:endParaRPr sz="1400" dirty="0"/>
          </a:p>
        </p:txBody>
      </p:sp>
      <p:sp>
        <p:nvSpPr>
          <p:cNvPr id="410" name="Google Shape;410;p49"/>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dirty="0">
                <a:solidFill>
                  <a:schemeClr val="accent1"/>
                </a:solidFill>
                <a:latin typeface="Lato" panose="020F0502020204030203"/>
                <a:ea typeface="Lato" panose="020F0502020204030203"/>
                <a:cs typeface="Lato" panose="020F0502020204030203"/>
                <a:sym typeface="Lato" panose="020F0502020204030203"/>
              </a:rPr>
              <a:t>Date: 13/03/2019</a:t>
            </a:r>
            <a:endParaRPr b="1" dirty="0">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dirty="0">
                <a:solidFill>
                  <a:schemeClr val="accent1"/>
                </a:solidFill>
                <a:latin typeface="Lato" panose="020F0502020204030203"/>
                <a:ea typeface="Lato" panose="020F0502020204030203"/>
                <a:cs typeface="Lato" panose="020F0502020204030203"/>
                <a:sym typeface="Lato" panose="020F0502020204030203"/>
              </a:rPr>
              <a:t>Week: 7</a:t>
            </a:r>
            <a:endParaRPr b="1" dirty="0">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we Did ?</a:t>
            </a:r>
          </a:p>
          <a:p>
            <a:pPr marL="0" lvl="0" indent="0" algn="l" rtl="0">
              <a:spcBef>
                <a:spcPts val="0"/>
              </a:spcBef>
              <a:spcAft>
                <a:spcPts val="0"/>
              </a:spcAft>
              <a:buNone/>
            </a:pPr>
            <a:endParaRPr lang="en-GB"/>
          </a:p>
        </p:txBody>
      </p:sp>
      <p:sp>
        <p:nvSpPr>
          <p:cNvPr id="416" name="Google Shape;416;p5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000000"/>
              </a:buClr>
              <a:buSzPts val="1300"/>
              <a:buChar char="➔"/>
            </a:pPr>
            <a:r>
              <a:rPr lang="en-GB" b="1" dirty="0">
                <a:solidFill>
                  <a:srgbClr val="000000"/>
                </a:solidFill>
              </a:rPr>
              <a:t>Modified the database by adding  extra fields like image.</a:t>
            </a:r>
            <a:endParaRPr b="1" dirty="0">
              <a:solidFill>
                <a:srgbClr val="000000"/>
              </a:solidFill>
            </a:endParaRPr>
          </a:p>
          <a:p>
            <a:pPr marL="457200" lvl="0" indent="-311150" algn="l" rtl="0">
              <a:spcBef>
                <a:spcPts val="1000"/>
              </a:spcBef>
              <a:spcAft>
                <a:spcPts val="0"/>
              </a:spcAft>
              <a:buClr>
                <a:srgbClr val="000000"/>
              </a:buClr>
              <a:buSzPts val="1300"/>
              <a:buChar char="➔"/>
            </a:pPr>
            <a:r>
              <a:rPr lang="en-GB" b="1" dirty="0">
                <a:solidFill>
                  <a:srgbClr val="000000"/>
                </a:solidFill>
              </a:rPr>
              <a:t>Made validations  to the registration from.</a:t>
            </a:r>
            <a:endParaRPr b="1" dirty="0">
              <a:solidFill>
                <a:srgbClr val="000000"/>
              </a:solidFill>
            </a:endParaRPr>
          </a:p>
          <a:p>
            <a:pPr marL="457200" lvl="0" indent="-311150" algn="l" rtl="0">
              <a:spcBef>
                <a:spcPts val="1000"/>
              </a:spcBef>
              <a:spcAft>
                <a:spcPts val="0"/>
              </a:spcAft>
              <a:buClr>
                <a:srgbClr val="000000"/>
              </a:buClr>
              <a:buSzPts val="1300"/>
              <a:buChar char="➔"/>
            </a:pPr>
            <a:r>
              <a:rPr lang="en-GB" b="1" dirty="0">
                <a:solidFill>
                  <a:srgbClr val="000000"/>
                </a:solidFill>
              </a:rPr>
              <a:t>Connected the registration form of the student to the database so that all the entered details of the student is stored in the table ‘</a:t>
            </a:r>
            <a:r>
              <a:rPr lang="en-GB" b="1" dirty="0" err="1">
                <a:solidFill>
                  <a:srgbClr val="000000"/>
                </a:solidFill>
              </a:rPr>
              <a:t>student_details</a:t>
            </a:r>
            <a:r>
              <a:rPr lang="en-GB" b="1" dirty="0">
                <a:solidFill>
                  <a:srgbClr val="000000"/>
                </a:solidFill>
              </a:rPr>
              <a:t>’.</a:t>
            </a:r>
            <a:endParaRPr b="1" dirty="0">
              <a:solidFill>
                <a:srgbClr val="000000"/>
              </a:solidFill>
            </a:endParaRPr>
          </a:p>
          <a:p>
            <a:pPr marL="457200" lvl="0" indent="-311150" algn="l" rtl="0">
              <a:spcBef>
                <a:spcPts val="1000"/>
              </a:spcBef>
              <a:spcAft>
                <a:spcPts val="0"/>
              </a:spcAft>
              <a:buClr>
                <a:srgbClr val="000000"/>
              </a:buClr>
              <a:buSzPts val="1300"/>
              <a:buChar char="➔"/>
            </a:pPr>
            <a:r>
              <a:rPr lang="en-IN" b="1" dirty="0">
                <a:solidFill>
                  <a:srgbClr val="000000"/>
                </a:solidFill>
              </a:rPr>
              <a:t>Admin will given the authority to accept and reject a student’s data. </a:t>
            </a:r>
            <a:endParaRPr b="1" dirty="0">
              <a:solidFill>
                <a:srgbClr val="000000"/>
              </a:solidFill>
            </a:endParaRPr>
          </a:p>
          <a:p>
            <a:pPr marL="0" lvl="0" indent="0" algn="l" rtl="0">
              <a:spcBef>
                <a:spcPts val="1000"/>
              </a:spcBef>
              <a:spcAft>
                <a:spcPts val="1600"/>
              </a:spcAft>
              <a:buNone/>
            </a:pPr>
            <a:endParaRPr sz="1400" b="1" dirty="0"/>
          </a:p>
        </p:txBody>
      </p:sp>
      <p:sp>
        <p:nvSpPr>
          <p:cNvPr id="417" name="Google Shape;417;p50"/>
          <p:cNvSpPr txBox="1"/>
          <p:nvPr/>
        </p:nvSpPr>
        <p:spPr>
          <a:xfrm>
            <a:off x="6098550" y="4543800"/>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dirty="0">
                <a:solidFill>
                  <a:schemeClr val="accent1"/>
                </a:solidFill>
                <a:latin typeface="Lato" panose="020F0502020204030203"/>
                <a:ea typeface="Lato" panose="020F0502020204030203"/>
                <a:cs typeface="Lato" panose="020F0502020204030203"/>
                <a:sym typeface="Lato" panose="020F0502020204030203"/>
              </a:rPr>
              <a:t>Date: 13/03/2019</a:t>
            </a:r>
            <a:endParaRPr b="1" dirty="0">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dirty="0">
                <a:solidFill>
                  <a:schemeClr val="accent1"/>
                </a:solidFill>
                <a:latin typeface="Lato" panose="020F0502020204030203"/>
                <a:ea typeface="Lato" panose="020F0502020204030203"/>
                <a:cs typeface="Lato" panose="020F0502020204030203"/>
                <a:sym typeface="Lato" panose="020F0502020204030203"/>
              </a:rPr>
              <a:t>Week: 7</a:t>
            </a:r>
            <a:endParaRPr b="1" dirty="0">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0"/>
          <p:cNvSpPr txBox="1">
            <a:spLocks noGrp="1"/>
          </p:cNvSpPr>
          <p:nvPr>
            <p:ph type="title"/>
          </p:nvPr>
        </p:nvSpPr>
        <p:spPr>
          <a:xfrm>
            <a:off x="132550" y="490642"/>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Accept and Delete new entries :</a:t>
            </a:r>
          </a:p>
          <a:p>
            <a:pPr marL="0" lvl="0" indent="0" algn="l" rtl="0">
              <a:spcBef>
                <a:spcPts val="0"/>
              </a:spcBef>
              <a:spcAft>
                <a:spcPts val="0"/>
              </a:spcAft>
              <a:buNone/>
            </a:pPr>
            <a:endParaRPr lang="en-GB" dirty="0"/>
          </a:p>
        </p:txBody>
      </p:sp>
      <p:sp>
        <p:nvSpPr>
          <p:cNvPr id="417" name="Google Shape;417;p50"/>
          <p:cNvSpPr txBox="1"/>
          <p:nvPr/>
        </p:nvSpPr>
        <p:spPr>
          <a:xfrm>
            <a:off x="6661450" y="426142"/>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13/03/2019</a:t>
            </a: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7</a:t>
            </a:r>
            <a:endParaRPr lang="en-GB" b="1" dirty="0">
              <a:solidFill>
                <a:schemeClr val="accent1"/>
              </a:solidFill>
              <a:latin typeface="Lato" panose="020F0502020204030203"/>
              <a:ea typeface="Lato" panose="020F0502020204030203"/>
              <a:cs typeface="Lato" panose="020F0502020204030203"/>
              <a:sym typeface="Lato" panose="020F0502020204030203"/>
            </a:endParaRPr>
          </a:p>
        </p:txBody>
      </p:sp>
      <p:pic>
        <p:nvPicPr>
          <p:cNvPr id="5" name="Picture 4" descr="A screen shot of a computer&#10;&#10;Description automatically generated">
            <a:extLst>
              <a:ext uri="{FF2B5EF4-FFF2-40B4-BE49-F238E27FC236}">
                <a16:creationId xmlns:a16="http://schemas.microsoft.com/office/drawing/2014/main" id="{7D656E80-9C94-4C97-B61E-22ADA54DD846}"/>
              </a:ext>
            </a:extLst>
          </p:cNvPr>
          <p:cNvPicPr>
            <a:picLocks noChangeAspect="1"/>
          </p:cNvPicPr>
          <p:nvPr/>
        </p:nvPicPr>
        <p:blipFill>
          <a:blip r:embed="rId3"/>
          <a:stretch>
            <a:fillRect/>
          </a:stretch>
        </p:blipFill>
        <p:spPr>
          <a:xfrm>
            <a:off x="693950" y="1526559"/>
            <a:ext cx="6565900" cy="3464541"/>
          </a:xfrm>
          <a:prstGeom prst="rect">
            <a:avLst/>
          </a:prstGeom>
        </p:spPr>
      </p:pic>
    </p:spTree>
    <p:extLst>
      <p:ext uri="{BB962C8B-B14F-4D97-AF65-F5344CB8AC3E}">
        <p14:creationId xmlns:p14="http://schemas.microsoft.com/office/powerpoint/2010/main" val="32414396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0"/>
          <p:cNvSpPr txBox="1">
            <a:spLocks noGrp="1"/>
          </p:cNvSpPr>
          <p:nvPr>
            <p:ph type="title"/>
          </p:nvPr>
        </p:nvSpPr>
        <p:spPr>
          <a:xfrm>
            <a:off x="132550" y="490642"/>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 Deleting the  entry of the existing student</a:t>
            </a:r>
          </a:p>
          <a:p>
            <a:pPr marL="0" lvl="0" indent="0" algn="l" rtl="0">
              <a:spcBef>
                <a:spcPts val="0"/>
              </a:spcBef>
              <a:spcAft>
                <a:spcPts val="0"/>
              </a:spcAft>
              <a:buNone/>
            </a:pPr>
            <a:endParaRPr lang="en-GB" dirty="0"/>
          </a:p>
        </p:txBody>
      </p:sp>
      <p:sp>
        <p:nvSpPr>
          <p:cNvPr id="417" name="Google Shape;417;p50"/>
          <p:cNvSpPr txBox="1"/>
          <p:nvPr/>
        </p:nvSpPr>
        <p:spPr>
          <a:xfrm>
            <a:off x="7017050" y="217384"/>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dirty="0">
                <a:solidFill>
                  <a:schemeClr val="accent1"/>
                </a:solidFill>
                <a:latin typeface="Lato" panose="020F0502020204030203"/>
                <a:ea typeface="Lato" panose="020F0502020204030203"/>
                <a:cs typeface="Lato" panose="020F0502020204030203"/>
                <a:sym typeface="Lato" panose="020F0502020204030203"/>
              </a:rPr>
              <a:t>Date: 13/03/2019</a:t>
            </a:r>
          </a:p>
          <a:p>
            <a:pPr marL="0" lvl="0" indent="0" algn="ctr" rtl="0">
              <a:spcBef>
                <a:spcPts val="0"/>
              </a:spcBef>
              <a:spcAft>
                <a:spcPts val="0"/>
              </a:spcAft>
              <a:buNone/>
            </a:pPr>
            <a:r>
              <a:rPr lang="en-GB" b="1" dirty="0">
                <a:solidFill>
                  <a:schemeClr val="accent1"/>
                </a:solidFill>
                <a:latin typeface="Lato" panose="020F0502020204030203"/>
                <a:ea typeface="Lato" panose="020F0502020204030203"/>
                <a:cs typeface="Lato" panose="020F0502020204030203"/>
                <a:sym typeface="Lato" panose="020F0502020204030203"/>
              </a:rPr>
              <a:t>Week: 7</a:t>
            </a:r>
          </a:p>
        </p:txBody>
      </p:sp>
      <p:pic>
        <p:nvPicPr>
          <p:cNvPr id="2" name="Picture 1">
            <a:extLst>
              <a:ext uri="{FF2B5EF4-FFF2-40B4-BE49-F238E27FC236}">
                <a16:creationId xmlns:a16="http://schemas.microsoft.com/office/drawing/2014/main" id="{4B35460C-9C5D-4337-B288-F932733E58DB}"/>
              </a:ext>
            </a:extLst>
          </p:cNvPr>
          <p:cNvPicPr>
            <a:picLocks noChangeAspect="1"/>
          </p:cNvPicPr>
          <p:nvPr/>
        </p:nvPicPr>
        <p:blipFill>
          <a:blip r:embed="rId3"/>
          <a:stretch>
            <a:fillRect/>
          </a:stretch>
        </p:blipFill>
        <p:spPr>
          <a:xfrm>
            <a:off x="876300" y="1374993"/>
            <a:ext cx="6578600" cy="3698657"/>
          </a:xfrm>
          <a:prstGeom prst="rect">
            <a:avLst/>
          </a:prstGeom>
        </p:spPr>
      </p:pic>
    </p:spTree>
    <p:extLst>
      <p:ext uri="{BB962C8B-B14F-4D97-AF65-F5344CB8AC3E}">
        <p14:creationId xmlns:p14="http://schemas.microsoft.com/office/powerpoint/2010/main" val="29622721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5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Next Week’s</a:t>
            </a:r>
          </a:p>
          <a:p>
            <a:pPr marL="0" lvl="0" indent="0" algn="l" rtl="0">
              <a:spcBef>
                <a:spcPts val="0"/>
              </a:spcBef>
              <a:spcAft>
                <a:spcPts val="0"/>
              </a:spcAft>
              <a:buNone/>
            </a:pPr>
            <a:r>
              <a:rPr lang="en-GB"/>
              <a:t>Tasks</a:t>
            </a:r>
          </a:p>
        </p:txBody>
      </p:sp>
      <p:sp>
        <p:nvSpPr>
          <p:cNvPr id="423" name="Google Shape;423;p5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GB" sz="1600" dirty="0"/>
              <a:t>Make student’s profile page.</a:t>
            </a:r>
            <a:endParaRPr sz="1600" dirty="0"/>
          </a:p>
          <a:p>
            <a:pPr marL="457200" lvl="0" indent="-330200" algn="l" rtl="0">
              <a:spcBef>
                <a:spcPts val="0"/>
              </a:spcBef>
              <a:spcAft>
                <a:spcPts val="0"/>
              </a:spcAft>
              <a:buSzPts val="1600"/>
              <a:buChar char="●"/>
            </a:pPr>
            <a:r>
              <a:rPr lang="en-GB" sz="1600" dirty="0"/>
              <a:t>Giving access to the admin to modifying the student’s database.</a:t>
            </a:r>
            <a:endParaRPr sz="1600" dirty="0"/>
          </a:p>
        </p:txBody>
      </p:sp>
      <p:sp>
        <p:nvSpPr>
          <p:cNvPr id="424" name="Google Shape;424;p51"/>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dirty="0">
                <a:solidFill>
                  <a:schemeClr val="accent1"/>
                </a:solidFill>
                <a:latin typeface="Lato" panose="020F0502020204030203"/>
                <a:ea typeface="Lato" panose="020F0502020204030203"/>
                <a:cs typeface="Lato" panose="020F0502020204030203"/>
                <a:sym typeface="Lato" panose="020F0502020204030203"/>
              </a:rPr>
              <a:t>Date: 13/03/2019</a:t>
            </a:r>
            <a:endParaRPr b="1" dirty="0">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dirty="0">
                <a:solidFill>
                  <a:schemeClr val="accent1"/>
                </a:solidFill>
                <a:latin typeface="Lato" panose="020F0502020204030203"/>
                <a:ea typeface="Lato" panose="020F0502020204030203"/>
                <a:cs typeface="Lato" panose="020F0502020204030203"/>
                <a:sym typeface="Lato" panose="020F0502020204030203"/>
              </a:rPr>
              <a:t>Week: 7</a:t>
            </a:r>
            <a:endParaRPr b="1" dirty="0">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Work</a:t>
            </a:r>
          </a:p>
          <a:p>
            <a:pPr marL="0" lvl="0" indent="0" algn="l" rtl="0">
              <a:spcBef>
                <a:spcPts val="0"/>
              </a:spcBef>
              <a:spcAft>
                <a:spcPts val="0"/>
              </a:spcAft>
              <a:buNone/>
            </a:pPr>
            <a:r>
              <a:rPr lang="en-GB"/>
              <a:t>Division</a:t>
            </a:r>
          </a:p>
        </p:txBody>
      </p:sp>
      <p:sp>
        <p:nvSpPr>
          <p:cNvPr id="409" name="Google Shape;409;p4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GB" sz="1600" b="1" dirty="0">
                <a:solidFill>
                  <a:srgbClr val="000000"/>
                </a:solidFill>
              </a:rPr>
              <a:t>16IT8012: </a:t>
            </a:r>
            <a:r>
              <a:rPr lang="en-GB" sz="1400" b="1" dirty="0">
                <a:solidFill>
                  <a:srgbClr val="000000"/>
                </a:solidFill>
              </a:rPr>
              <a:t> </a:t>
            </a:r>
            <a:r>
              <a:rPr lang="en-GB" sz="1400" dirty="0">
                <a:solidFill>
                  <a:srgbClr val="000000"/>
                </a:solidFill>
              </a:rPr>
              <a:t>Made session handling and added some extra features  to the admin to modify a students data base.</a:t>
            </a:r>
            <a:endParaRPr sz="1400" dirty="0"/>
          </a:p>
          <a:p>
            <a:pPr marL="457200" lvl="0" indent="-330200" algn="l" rtl="0">
              <a:spcBef>
                <a:spcPts val="0"/>
              </a:spcBef>
              <a:spcAft>
                <a:spcPts val="0"/>
              </a:spcAft>
              <a:buClr>
                <a:srgbClr val="000000"/>
              </a:buClr>
              <a:buSzPts val="1600"/>
              <a:buChar char="●"/>
            </a:pPr>
            <a:r>
              <a:rPr lang="en-GB" sz="1600" b="1" dirty="0">
                <a:solidFill>
                  <a:srgbClr val="000000"/>
                </a:solidFill>
              </a:rPr>
              <a:t>16IT8024: </a:t>
            </a:r>
            <a:r>
              <a:rPr lang="en-GB" sz="1600" dirty="0">
                <a:solidFill>
                  <a:srgbClr val="000000"/>
                </a:solidFill>
              </a:rPr>
              <a:t>Created</a:t>
            </a:r>
            <a:r>
              <a:rPr lang="en-GB" sz="1400" dirty="0">
                <a:solidFill>
                  <a:srgbClr val="000000"/>
                </a:solidFill>
              </a:rPr>
              <a:t> forgot password option and student can edit his own details.</a:t>
            </a:r>
            <a:endParaRPr sz="1400" dirty="0"/>
          </a:p>
          <a:p>
            <a:pPr marL="457200" lvl="0" indent="-330200" algn="l" rtl="0">
              <a:spcBef>
                <a:spcPts val="0"/>
              </a:spcBef>
              <a:spcAft>
                <a:spcPts val="0"/>
              </a:spcAft>
              <a:buClr>
                <a:srgbClr val="000000"/>
              </a:buClr>
              <a:buSzPts val="1600"/>
              <a:buChar char="●"/>
            </a:pPr>
            <a:r>
              <a:rPr lang="en-GB" sz="1600" b="1" dirty="0">
                <a:solidFill>
                  <a:srgbClr val="000000"/>
                </a:solidFill>
              </a:rPr>
              <a:t>16IT8067: </a:t>
            </a:r>
            <a:r>
              <a:rPr lang="en-GB" sz="1600" dirty="0">
                <a:solidFill>
                  <a:srgbClr val="000000"/>
                </a:solidFill>
              </a:rPr>
              <a:t>Made presentation</a:t>
            </a:r>
            <a:r>
              <a:rPr lang="en-GB" sz="1400" dirty="0"/>
              <a:t>.</a:t>
            </a:r>
            <a:endParaRPr sz="1400" dirty="0"/>
          </a:p>
        </p:txBody>
      </p:sp>
      <p:sp>
        <p:nvSpPr>
          <p:cNvPr id="410" name="Google Shape;410;p49"/>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dirty="0">
                <a:solidFill>
                  <a:schemeClr val="accent1"/>
                </a:solidFill>
                <a:latin typeface="Lato" panose="020F0502020204030203"/>
                <a:ea typeface="Lato" panose="020F0502020204030203"/>
                <a:cs typeface="Lato" panose="020F0502020204030203"/>
                <a:sym typeface="Lato" panose="020F0502020204030203"/>
              </a:rPr>
              <a:t>Date: 28/03/2019</a:t>
            </a:r>
            <a:endParaRPr b="1" dirty="0">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dirty="0">
                <a:solidFill>
                  <a:schemeClr val="accent1"/>
                </a:solidFill>
                <a:latin typeface="Lato" panose="020F0502020204030203"/>
                <a:ea typeface="Lato" panose="020F0502020204030203"/>
                <a:cs typeface="Lato" panose="020F0502020204030203"/>
                <a:sym typeface="Lato" panose="020F0502020204030203"/>
              </a:rPr>
              <a:t>Week: 8</a:t>
            </a:r>
            <a:endParaRPr b="1" dirty="0">
              <a:solidFill>
                <a:schemeClr val="accent1"/>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7204454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we Did ?</a:t>
            </a:r>
          </a:p>
          <a:p>
            <a:pPr marL="0" lvl="0" indent="0" algn="l" rtl="0">
              <a:spcBef>
                <a:spcPts val="0"/>
              </a:spcBef>
              <a:spcAft>
                <a:spcPts val="0"/>
              </a:spcAft>
              <a:buNone/>
            </a:pPr>
            <a:endParaRPr lang="en-GB"/>
          </a:p>
        </p:txBody>
      </p:sp>
      <p:sp>
        <p:nvSpPr>
          <p:cNvPr id="416" name="Google Shape;416;p5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000000"/>
              </a:buClr>
              <a:buSzPts val="1300"/>
              <a:buChar char="➔"/>
            </a:pPr>
            <a:r>
              <a:rPr lang="en-GB" b="1" dirty="0">
                <a:solidFill>
                  <a:srgbClr val="000000"/>
                </a:solidFill>
              </a:rPr>
              <a:t>Created session handling .</a:t>
            </a:r>
            <a:endParaRPr b="1" dirty="0">
              <a:solidFill>
                <a:srgbClr val="000000"/>
              </a:solidFill>
            </a:endParaRPr>
          </a:p>
          <a:p>
            <a:pPr marL="457200" lvl="0" indent="-311150" algn="l" rtl="0">
              <a:spcBef>
                <a:spcPts val="1000"/>
              </a:spcBef>
              <a:spcAft>
                <a:spcPts val="0"/>
              </a:spcAft>
              <a:buClr>
                <a:srgbClr val="000000"/>
              </a:buClr>
              <a:buSzPts val="1300"/>
              <a:buChar char="➔"/>
            </a:pPr>
            <a:r>
              <a:rPr lang="en-GB" b="1" dirty="0">
                <a:solidFill>
                  <a:srgbClr val="000000"/>
                </a:solidFill>
              </a:rPr>
              <a:t>Made validations  to the registration from.</a:t>
            </a:r>
            <a:endParaRPr b="1" dirty="0">
              <a:solidFill>
                <a:srgbClr val="000000"/>
              </a:solidFill>
            </a:endParaRPr>
          </a:p>
          <a:p>
            <a:pPr marL="457200" lvl="0" indent="-311150" algn="l" rtl="0">
              <a:spcBef>
                <a:spcPts val="1000"/>
              </a:spcBef>
              <a:spcAft>
                <a:spcPts val="0"/>
              </a:spcAft>
              <a:buClr>
                <a:srgbClr val="000000"/>
              </a:buClr>
              <a:buSzPts val="1300"/>
              <a:buChar char="➔"/>
            </a:pPr>
            <a:r>
              <a:rPr lang="en-GB" b="1" dirty="0">
                <a:solidFill>
                  <a:srgbClr val="000000"/>
                </a:solidFill>
              </a:rPr>
              <a:t>Created forgot password option for the student</a:t>
            </a:r>
            <a:endParaRPr b="1" dirty="0">
              <a:solidFill>
                <a:srgbClr val="000000"/>
              </a:solidFill>
            </a:endParaRPr>
          </a:p>
          <a:p>
            <a:pPr marL="457200" lvl="0" indent="-311150" algn="l" rtl="0">
              <a:spcBef>
                <a:spcPts val="1000"/>
              </a:spcBef>
              <a:spcAft>
                <a:spcPts val="0"/>
              </a:spcAft>
              <a:buClr>
                <a:srgbClr val="000000"/>
              </a:buClr>
              <a:buSzPts val="1300"/>
              <a:buChar char="➔"/>
            </a:pPr>
            <a:r>
              <a:rPr lang="en-IN" b="1" dirty="0">
                <a:solidFill>
                  <a:srgbClr val="000000"/>
                </a:solidFill>
              </a:rPr>
              <a:t>Admin will given the authority to accept and reject a student’s data and modify the database of the student. </a:t>
            </a:r>
          </a:p>
          <a:p>
            <a:pPr marL="457200" lvl="0" indent="-311150" algn="l" rtl="0">
              <a:spcBef>
                <a:spcPts val="1000"/>
              </a:spcBef>
              <a:spcAft>
                <a:spcPts val="0"/>
              </a:spcAft>
              <a:buClr>
                <a:srgbClr val="000000"/>
              </a:buClr>
              <a:buSzPts val="1300"/>
              <a:buChar char="➔"/>
            </a:pPr>
            <a:r>
              <a:rPr lang="en-IN" b="1" dirty="0">
                <a:solidFill>
                  <a:srgbClr val="000000"/>
                </a:solidFill>
              </a:rPr>
              <a:t>Student can edit his own details.</a:t>
            </a:r>
            <a:endParaRPr b="1" dirty="0">
              <a:solidFill>
                <a:srgbClr val="000000"/>
              </a:solidFill>
            </a:endParaRPr>
          </a:p>
          <a:p>
            <a:pPr marL="0" lvl="0" indent="0" algn="l" rtl="0">
              <a:spcBef>
                <a:spcPts val="1000"/>
              </a:spcBef>
              <a:spcAft>
                <a:spcPts val="1600"/>
              </a:spcAft>
              <a:buNone/>
            </a:pPr>
            <a:endParaRPr sz="1400" b="1" dirty="0"/>
          </a:p>
        </p:txBody>
      </p:sp>
      <p:sp>
        <p:nvSpPr>
          <p:cNvPr id="417" name="Google Shape;417;p50"/>
          <p:cNvSpPr txBox="1"/>
          <p:nvPr/>
        </p:nvSpPr>
        <p:spPr>
          <a:xfrm>
            <a:off x="6098550" y="4543800"/>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dirty="0">
                <a:solidFill>
                  <a:schemeClr val="accent1"/>
                </a:solidFill>
                <a:latin typeface="Lato" panose="020F0502020204030203"/>
                <a:ea typeface="Lato" panose="020F0502020204030203"/>
                <a:cs typeface="Lato" panose="020F0502020204030203"/>
                <a:sym typeface="Lato" panose="020F0502020204030203"/>
              </a:rPr>
              <a:t>Date: 28/03/2019</a:t>
            </a:r>
            <a:endParaRPr b="1" dirty="0">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dirty="0">
                <a:solidFill>
                  <a:schemeClr val="accent1"/>
                </a:solidFill>
                <a:latin typeface="Lato" panose="020F0502020204030203"/>
                <a:ea typeface="Lato" panose="020F0502020204030203"/>
                <a:cs typeface="Lato" panose="020F0502020204030203"/>
                <a:sym typeface="Lato" panose="020F0502020204030203"/>
              </a:rPr>
              <a:t>Week: 8</a:t>
            </a:r>
            <a:endParaRPr b="1" dirty="0">
              <a:solidFill>
                <a:schemeClr val="accent1"/>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29161478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0"/>
          <p:cNvSpPr txBox="1">
            <a:spLocks noGrp="1"/>
          </p:cNvSpPr>
          <p:nvPr>
            <p:ph type="title"/>
          </p:nvPr>
        </p:nvSpPr>
        <p:spPr>
          <a:xfrm>
            <a:off x="0" y="281884"/>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Forgot Password :</a:t>
            </a:r>
          </a:p>
          <a:p>
            <a:pPr marL="0" lvl="0" indent="0" algn="l" rtl="0">
              <a:spcBef>
                <a:spcPts val="0"/>
              </a:spcBef>
              <a:spcAft>
                <a:spcPts val="0"/>
              </a:spcAft>
              <a:buNone/>
            </a:pPr>
            <a:endParaRPr lang="en-GB" dirty="0"/>
          </a:p>
        </p:txBody>
      </p:sp>
      <p:sp>
        <p:nvSpPr>
          <p:cNvPr id="417" name="Google Shape;417;p50"/>
          <p:cNvSpPr txBox="1"/>
          <p:nvPr/>
        </p:nvSpPr>
        <p:spPr>
          <a:xfrm>
            <a:off x="7017050" y="217384"/>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dirty="0">
                <a:solidFill>
                  <a:schemeClr val="accent1"/>
                </a:solidFill>
                <a:latin typeface="Lato" panose="020F0502020204030203"/>
                <a:ea typeface="Lato" panose="020F0502020204030203"/>
                <a:cs typeface="Lato" panose="020F0502020204030203"/>
                <a:sym typeface="Lato" panose="020F0502020204030203"/>
              </a:rPr>
              <a:t>Date: 04/04/2019</a:t>
            </a:r>
          </a:p>
          <a:p>
            <a:pPr marL="0" lvl="0" indent="0" algn="ctr" rtl="0">
              <a:spcBef>
                <a:spcPts val="0"/>
              </a:spcBef>
              <a:spcAft>
                <a:spcPts val="0"/>
              </a:spcAft>
              <a:buNone/>
            </a:pPr>
            <a:r>
              <a:rPr lang="en-GB" b="1" dirty="0">
                <a:solidFill>
                  <a:schemeClr val="accent1"/>
                </a:solidFill>
                <a:latin typeface="Lato" panose="020F0502020204030203"/>
                <a:ea typeface="Lato" panose="020F0502020204030203"/>
                <a:cs typeface="Lato" panose="020F0502020204030203"/>
                <a:sym typeface="Lato" panose="020F0502020204030203"/>
              </a:rPr>
              <a:t>Week: 9</a:t>
            </a:r>
          </a:p>
        </p:txBody>
      </p:sp>
      <p:pic>
        <p:nvPicPr>
          <p:cNvPr id="3" name="Picture 2">
            <a:extLst>
              <a:ext uri="{FF2B5EF4-FFF2-40B4-BE49-F238E27FC236}">
                <a16:creationId xmlns:a16="http://schemas.microsoft.com/office/drawing/2014/main" id="{3FB13467-9817-416D-A9F6-02B64A04546D}"/>
              </a:ext>
            </a:extLst>
          </p:cNvPr>
          <p:cNvPicPr>
            <a:picLocks noChangeAspect="1"/>
          </p:cNvPicPr>
          <p:nvPr/>
        </p:nvPicPr>
        <p:blipFill>
          <a:blip r:embed="rId3"/>
          <a:stretch>
            <a:fillRect/>
          </a:stretch>
        </p:blipFill>
        <p:spPr>
          <a:xfrm>
            <a:off x="190500" y="1090341"/>
            <a:ext cx="8775700" cy="3835775"/>
          </a:xfrm>
          <a:prstGeom prst="rect">
            <a:avLst/>
          </a:prstGeom>
        </p:spPr>
      </p:pic>
    </p:spTree>
    <p:extLst>
      <p:ext uri="{BB962C8B-B14F-4D97-AF65-F5344CB8AC3E}">
        <p14:creationId xmlns:p14="http://schemas.microsoft.com/office/powerpoint/2010/main" val="35720051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0"/>
          <p:cNvSpPr txBox="1">
            <a:spLocks noGrp="1"/>
          </p:cNvSpPr>
          <p:nvPr>
            <p:ph type="title"/>
          </p:nvPr>
        </p:nvSpPr>
        <p:spPr>
          <a:xfrm>
            <a:off x="132550" y="490642"/>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Editing student’s data by himself:</a:t>
            </a:r>
          </a:p>
          <a:p>
            <a:pPr marL="0" lvl="0" indent="0" algn="l" rtl="0">
              <a:spcBef>
                <a:spcPts val="0"/>
              </a:spcBef>
              <a:spcAft>
                <a:spcPts val="0"/>
              </a:spcAft>
              <a:buNone/>
            </a:pPr>
            <a:endParaRPr lang="en-GB" dirty="0"/>
          </a:p>
        </p:txBody>
      </p:sp>
      <p:sp>
        <p:nvSpPr>
          <p:cNvPr id="417" name="Google Shape;417;p50"/>
          <p:cNvSpPr txBox="1"/>
          <p:nvPr/>
        </p:nvSpPr>
        <p:spPr>
          <a:xfrm>
            <a:off x="7017050" y="217384"/>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dirty="0">
                <a:solidFill>
                  <a:schemeClr val="accent1"/>
                </a:solidFill>
                <a:latin typeface="Lato" panose="020F0502020204030203"/>
                <a:ea typeface="Lato" panose="020F0502020204030203"/>
                <a:cs typeface="Lato" panose="020F0502020204030203"/>
                <a:sym typeface="Lato" panose="020F0502020204030203"/>
              </a:rPr>
              <a:t>Date: 04/04/2019</a:t>
            </a:r>
          </a:p>
          <a:p>
            <a:pPr marL="0" lvl="0" indent="0" algn="ctr" rtl="0">
              <a:spcBef>
                <a:spcPts val="0"/>
              </a:spcBef>
              <a:spcAft>
                <a:spcPts val="0"/>
              </a:spcAft>
              <a:buNone/>
            </a:pPr>
            <a:r>
              <a:rPr lang="en-GB" b="1" dirty="0">
                <a:solidFill>
                  <a:schemeClr val="accent1"/>
                </a:solidFill>
                <a:latin typeface="Lato" panose="020F0502020204030203"/>
                <a:ea typeface="Lato" panose="020F0502020204030203"/>
                <a:cs typeface="Lato" panose="020F0502020204030203"/>
                <a:sym typeface="Lato" panose="020F0502020204030203"/>
              </a:rPr>
              <a:t>Week: 9</a:t>
            </a:r>
          </a:p>
        </p:txBody>
      </p:sp>
      <p:pic>
        <p:nvPicPr>
          <p:cNvPr id="6" name="Picture 5">
            <a:extLst>
              <a:ext uri="{FF2B5EF4-FFF2-40B4-BE49-F238E27FC236}">
                <a16:creationId xmlns:a16="http://schemas.microsoft.com/office/drawing/2014/main" id="{531663C1-A56A-482A-9561-3D30F18333A1}"/>
              </a:ext>
            </a:extLst>
          </p:cNvPr>
          <p:cNvPicPr>
            <a:picLocks noChangeAspect="1"/>
          </p:cNvPicPr>
          <p:nvPr/>
        </p:nvPicPr>
        <p:blipFill>
          <a:blip r:embed="rId3"/>
          <a:stretch>
            <a:fillRect/>
          </a:stretch>
        </p:blipFill>
        <p:spPr>
          <a:xfrm>
            <a:off x="132550" y="1299100"/>
            <a:ext cx="4330700" cy="3534002"/>
          </a:xfrm>
          <a:prstGeom prst="rect">
            <a:avLst/>
          </a:prstGeom>
        </p:spPr>
      </p:pic>
      <p:pic>
        <p:nvPicPr>
          <p:cNvPr id="8" name="Picture 7">
            <a:extLst>
              <a:ext uri="{FF2B5EF4-FFF2-40B4-BE49-F238E27FC236}">
                <a16:creationId xmlns:a16="http://schemas.microsoft.com/office/drawing/2014/main" id="{C620AC55-8C2A-4526-AA45-22E465EA5ABC}"/>
              </a:ext>
            </a:extLst>
          </p:cNvPr>
          <p:cNvPicPr>
            <a:picLocks noChangeAspect="1"/>
          </p:cNvPicPr>
          <p:nvPr/>
        </p:nvPicPr>
        <p:blipFill>
          <a:blip r:embed="rId4"/>
          <a:stretch>
            <a:fillRect/>
          </a:stretch>
        </p:blipFill>
        <p:spPr>
          <a:xfrm>
            <a:off x="4813300" y="1299099"/>
            <a:ext cx="3950808" cy="3534001"/>
          </a:xfrm>
          <a:prstGeom prst="rect">
            <a:avLst/>
          </a:prstGeom>
        </p:spPr>
      </p:pic>
    </p:spTree>
    <p:extLst>
      <p:ext uri="{BB962C8B-B14F-4D97-AF65-F5344CB8AC3E}">
        <p14:creationId xmlns:p14="http://schemas.microsoft.com/office/powerpoint/2010/main" val="4260913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0"/>
          <p:cNvSpPr txBox="1">
            <a:spLocks noGrp="1"/>
          </p:cNvSpPr>
          <p:nvPr>
            <p:ph type="title"/>
          </p:nvPr>
        </p:nvSpPr>
        <p:spPr>
          <a:xfrm>
            <a:off x="132550" y="490642"/>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Personal details of the student:</a:t>
            </a:r>
          </a:p>
          <a:p>
            <a:pPr marL="0" lvl="0" indent="0" algn="l" rtl="0">
              <a:spcBef>
                <a:spcPts val="0"/>
              </a:spcBef>
              <a:spcAft>
                <a:spcPts val="0"/>
              </a:spcAft>
              <a:buNone/>
            </a:pPr>
            <a:endParaRPr lang="en-GB" dirty="0"/>
          </a:p>
        </p:txBody>
      </p:sp>
      <p:sp>
        <p:nvSpPr>
          <p:cNvPr id="417" name="Google Shape;417;p50"/>
          <p:cNvSpPr txBox="1"/>
          <p:nvPr/>
        </p:nvSpPr>
        <p:spPr>
          <a:xfrm>
            <a:off x="7017050" y="217384"/>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dirty="0">
                <a:solidFill>
                  <a:schemeClr val="accent1"/>
                </a:solidFill>
                <a:latin typeface="Lato" panose="020F0502020204030203"/>
                <a:ea typeface="Lato" panose="020F0502020204030203"/>
                <a:cs typeface="Lato" panose="020F0502020204030203"/>
                <a:sym typeface="Lato" panose="020F0502020204030203"/>
              </a:rPr>
              <a:t>Date: 04/04/2019</a:t>
            </a:r>
          </a:p>
          <a:p>
            <a:pPr marL="0" lvl="0" indent="0" algn="ctr" rtl="0">
              <a:spcBef>
                <a:spcPts val="0"/>
              </a:spcBef>
              <a:spcAft>
                <a:spcPts val="0"/>
              </a:spcAft>
              <a:buNone/>
            </a:pPr>
            <a:r>
              <a:rPr lang="en-GB" b="1" dirty="0">
                <a:solidFill>
                  <a:schemeClr val="accent1"/>
                </a:solidFill>
                <a:latin typeface="Lato" panose="020F0502020204030203"/>
                <a:ea typeface="Lato" panose="020F0502020204030203"/>
                <a:cs typeface="Lato" panose="020F0502020204030203"/>
                <a:sym typeface="Lato" panose="020F0502020204030203"/>
              </a:rPr>
              <a:t>Week: 9</a:t>
            </a:r>
          </a:p>
        </p:txBody>
      </p:sp>
      <p:pic>
        <p:nvPicPr>
          <p:cNvPr id="3" name="Picture 2">
            <a:extLst>
              <a:ext uri="{FF2B5EF4-FFF2-40B4-BE49-F238E27FC236}">
                <a16:creationId xmlns:a16="http://schemas.microsoft.com/office/drawing/2014/main" id="{FD224685-3DAD-46D6-B996-860EBF561A10}"/>
              </a:ext>
            </a:extLst>
          </p:cNvPr>
          <p:cNvPicPr>
            <a:picLocks noChangeAspect="1"/>
          </p:cNvPicPr>
          <p:nvPr/>
        </p:nvPicPr>
        <p:blipFill>
          <a:blip r:embed="rId3"/>
          <a:stretch>
            <a:fillRect/>
          </a:stretch>
        </p:blipFill>
        <p:spPr>
          <a:xfrm>
            <a:off x="727650" y="1777999"/>
            <a:ext cx="7688700" cy="2984501"/>
          </a:xfrm>
          <a:prstGeom prst="rect">
            <a:avLst/>
          </a:prstGeom>
        </p:spPr>
      </p:pic>
    </p:spTree>
    <p:extLst>
      <p:ext uri="{BB962C8B-B14F-4D97-AF65-F5344CB8AC3E}">
        <p14:creationId xmlns:p14="http://schemas.microsoft.com/office/powerpoint/2010/main" val="3276720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1"/>
          <p:cNvSpPr txBox="1">
            <a:spLocks noGrp="1"/>
          </p:cNvSpPr>
          <p:nvPr>
            <p:ph type="title"/>
          </p:nvPr>
        </p:nvSpPr>
        <p:spPr>
          <a:xfrm>
            <a:off x="727800" y="1487900"/>
            <a:ext cx="7688400" cy="2732100"/>
          </a:xfrm>
          <a:prstGeom prst="rect">
            <a:avLst/>
          </a:prstGeom>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Font typeface="Lato" panose="020F0502020204030203"/>
              <a:buChar char="●"/>
            </a:pPr>
            <a:r>
              <a:rPr lang="en-GB" sz="1300" b="0">
                <a:latin typeface="Lato" panose="020F0502020204030203"/>
                <a:ea typeface="Lato" panose="020F0502020204030203"/>
                <a:cs typeface="Lato" panose="020F0502020204030203"/>
                <a:sym typeface="Lato" panose="020F0502020204030203"/>
              </a:rPr>
              <a:t>There will be two types of accounts: One for the administrator and other for the users. Two separate login systems need to be created.</a:t>
            </a:r>
            <a:endParaRPr sz="1300" b="0">
              <a:latin typeface="Lato" panose="020F0502020204030203"/>
              <a:ea typeface="Lato" panose="020F0502020204030203"/>
              <a:cs typeface="Lato" panose="020F0502020204030203"/>
              <a:sym typeface="Lato" panose="020F0502020204030203"/>
            </a:endParaRPr>
          </a:p>
          <a:p>
            <a:pPr marL="0" lvl="0" indent="0" algn="l" rtl="0">
              <a:lnSpc>
                <a:spcPct val="115000"/>
              </a:lnSpc>
              <a:spcBef>
                <a:spcPts val="0"/>
              </a:spcBef>
              <a:spcAft>
                <a:spcPts val="0"/>
              </a:spcAft>
              <a:buNone/>
            </a:pPr>
            <a:endParaRPr sz="1300" b="0">
              <a:latin typeface="Lato" panose="020F0502020204030203"/>
              <a:ea typeface="Lato" panose="020F0502020204030203"/>
              <a:cs typeface="Lato" panose="020F0502020204030203"/>
              <a:sym typeface="Lato" panose="020F0502020204030203"/>
            </a:endParaRPr>
          </a:p>
          <a:p>
            <a:pPr marL="457200" lvl="0" indent="-311150" algn="l" rtl="0">
              <a:lnSpc>
                <a:spcPct val="115000"/>
              </a:lnSpc>
              <a:spcBef>
                <a:spcPts val="0"/>
              </a:spcBef>
              <a:spcAft>
                <a:spcPts val="0"/>
              </a:spcAft>
              <a:buSzPts val="1300"/>
              <a:buFont typeface="Lato" panose="020F0502020204030203"/>
              <a:buChar char="●"/>
            </a:pPr>
            <a:r>
              <a:rPr lang="en-GB" sz="1300" b="0">
                <a:latin typeface="Lato" panose="020F0502020204030203"/>
                <a:ea typeface="Lato" panose="020F0502020204030203"/>
                <a:cs typeface="Lato" panose="020F0502020204030203"/>
                <a:sym typeface="Lato" panose="020F0502020204030203"/>
              </a:rPr>
              <a:t>Administrator is having the right to access the student’s database, add new student’s data, delete any student’s data or update the same.</a:t>
            </a:r>
            <a:endParaRPr sz="1300" b="0">
              <a:latin typeface="Lato" panose="020F0502020204030203"/>
              <a:ea typeface="Lato" panose="020F0502020204030203"/>
              <a:cs typeface="Lato" panose="020F0502020204030203"/>
              <a:sym typeface="Lato" panose="020F0502020204030203"/>
            </a:endParaRPr>
          </a:p>
          <a:p>
            <a:pPr marL="457200" lvl="0" indent="0" algn="l" rtl="0">
              <a:lnSpc>
                <a:spcPct val="115000"/>
              </a:lnSpc>
              <a:spcBef>
                <a:spcPts val="0"/>
              </a:spcBef>
              <a:spcAft>
                <a:spcPts val="0"/>
              </a:spcAft>
              <a:buNone/>
            </a:pPr>
            <a:endParaRPr sz="1300" b="0">
              <a:latin typeface="Lato" panose="020F0502020204030203"/>
              <a:ea typeface="Lato" panose="020F0502020204030203"/>
              <a:cs typeface="Lato" panose="020F0502020204030203"/>
              <a:sym typeface="Lato" panose="020F0502020204030203"/>
            </a:endParaRPr>
          </a:p>
          <a:p>
            <a:pPr marL="457200" lvl="0" indent="-311150" algn="l" rtl="0">
              <a:lnSpc>
                <a:spcPct val="115000"/>
              </a:lnSpc>
              <a:spcBef>
                <a:spcPts val="0"/>
              </a:spcBef>
              <a:spcAft>
                <a:spcPts val="0"/>
              </a:spcAft>
              <a:buSzPts val="1300"/>
              <a:buFont typeface="Lato" panose="020F0502020204030203"/>
              <a:buChar char="●"/>
            </a:pPr>
            <a:r>
              <a:rPr lang="en-GB" sz="1300" b="0">
                <a:latin typeface="Lato" panose="020F0502020204030203"/>
                <a:ea typeface="Lato" panose="020F0502020204030203"/>
                <a:cs typeface="Lato" panose="020F0502020204030203"/>
                <a:sym typeface="Lato" panose="020F0502020204030203"/>
              </a:rPr>
              <a:t>User or students need to register first by filling up a standard registration form with the fields like Name, Roll No, Branch, Contact No, Address. </a:t>
            </a:r>
            <a:endParaRPr sz="1300" b="0">
              <a:latin typeface="Lato" panose="020F0502020204030203"/>
              <a:ea typeface="Lato" panose="020F0502020204030203"/>
              <a:cs typeface="Lato" panose="020F0502020204030203"/>
              <a:sym typeface="Lato" panose="020F0502020204030203"/>
            </a:endParaRPr>
          </a:p>
          <a:p>
            <a:pPr marL="457200" lvl="0" indent="0" algn="l" rtl="0">
              <a:lnSpc>
                <a:spcPct val="115000"/>
              </a:lnSpc>
              <a:spcBef>
                <a:spcPts val="0"/>
              </a:spcBef>
              <a:spcAft>
                <a:spcPts val="0"/>
              </a:spcAft>
              <a:buNone/>
            </a:pPr>
            <a:endParaRPr sz="1300" b="0">
              <a:latin typeface="Lato" panose="020F0502020204030203"/>
              <a:ea typeface="Lato" panose="020F0502020204030203"/>
              <a:cs typeface="Lato" panose="020F0502020204030203"/>
              <a:sym typeface="Lato" panose="020F0502020204030203"/>
            </a:endParaRPr>
          </a:p>
          <a:p>
            <a:pPr marL="457200" lvl="0" indent="-311150" algn="l" rtl="0">
              <a:lnSpc>
                <a:spcPct val="115000"/>
              </a:lnSpc>
              <a:spcBef>
                <a:spcPts val="0"/>
              </a:spcBef>
              <a:spcAft>
                <a:spcPts val="0"/>
              </a:spcAft>
              <a:buSzPts val="1300"/>
              <a:buFont typeface="Lato" panose="020F0502020204030203"/>
              <a:buChar char="●"/>
            </a:pPr>
            <a:r>
              <a:rPr lang="en-GB" sz="1300" b="0">
                <a:latin typeface="Lato" panose="020F0502020204030203"/>
                <a:ea typeface="Lato" panose="020F0502020204030203"/>
                <a:cs typeface="Lato" panose="020F0502020204030203"/>
                <a:sym typeface="Lato" panose="020F0502020204030203"/>
              </a:rPr>
              <a:t>The registration request should go to the administrator. Upon acceptance the registration request, the administrator activates the account.</a:t>
            </a:r>
            <a:endParaRPr sz="1300" b="0">
              <a:latin typeface="Lato" panose="020F0502020204030203"/>
              <a:ea typeface="Lato" panose="020F0502020204030203"/>
              <a:cs typeface="Lato" panose="020F0502020204030203"/>
              <a:sym typeface="Lato" panose="020F0502020204030203"/>
            </a:endParaRPr>
          </a:p>
        </p:txBody>
      </p:sp>
      <p:sp>
        <p:nvSpPr>
          <p:cNvPr id="166" name="Google Shape;166;p21"/>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16/01/2019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1</a:t>
            </a:r>
            <a:endParaRPr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5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Next Week’s</a:t>
            </a:r>
          </a:p>
          <a:p>
            <a:pPr marL="0" lvl="0" indent="0" algn="l" rtl="0">
              <a:spcBef>
                <a:spcPts val="0"/>
              </a:spcBef>
              <a:spcAft>
                <a:spcPts val="0"/>
              </a:spcAft>
              <a:buNone/>
            </a:pPr>
            <a:r>
              <a:rPr lang="en-GB"/>
              <a:t>Tasks</a:t>
            </a:r>
          </a:p>
        </p:txBody>
      </p:sp>
      <p:sp>
        <p:nvSpPr>
          <p:cNvPr id="423" name="Google Shape;423;p5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GB" sz="1600" dirty="0"/>
              <a:t>Updating the students profile page and adding some features to it.</a:t>
            </a:r>
            <a:endParaRPr sz="1600" dirty="0"/>
          </a:p>
          <a:p>
            <a:pPr marL="457200" lvl="0" indent="-330200" algn="l" rtl="0">
              <a:spcBef>
                <a:spcPts val="0"/>
              </a:spcBef>
              <a:spcAft>
                <a:spcPts val="0"/>
              </a:spcAft>
              <a:buSzPts val="1600"/>
              <a:buChar char="●"/>
            </a:pPr>
            <a:r>
              <a:rPr lang="en-GB" sz="1600" dirty="0"/>
              <a:t>Updating admin’s features for editing the </a:t>
            </a:r>
            <a:r>
              <a:rPr lang="en-GB" sz="1600"/>
              <a:t>student’s database.</a:t>
            </a:r>
          </a:p>
        </p:txBody>
      </p:sp>
      <p:sp>
        <p:nvSpPr>
          <p:cNvPr id="424" name="Google Shape;424;p51"/>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dirty="0">
                <a:solidFill>
                  <a:schemeClr val="accent1"/>
                </a:solidFill>
                <a:latin typeface="Lato" panose="020F0502020204030203"/>
                <a:ea typeface="Lato" panose="020F0502020204030203"/>
                <a:cs typeface="Lato" panose="020F0502020204030203"/>
                <a:sym typeface="Lato" panose="020F0502020204030203"/>
              </a:rPr>
              <a:t>Date: 28/03/2019</a:t>
            </a:r>
            <a:endParaRPr b="1" dirty="0">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dirty="0">
                <a:solidFill>
                  <a:schemeClr val="accent1"/>
                </a:solidFill>
                <a:latin typeface="Lato" panose="020F0502020204030203"/>
                <a:ea typeface="Lato" panose="020F0502020204030203"/>
                <a:cs typeface="Lato" panose="020F0502020204030203"/>
                <a:sym typeface="Lato" panose="020F0502020204030203"/>
              </a:rPr>
              <a:t>Week: 8</a:t>
            </a:r>
            <a:endParaRPr b="1" dirty="0">
              <a:solidFill>
                <a:schemeClr val="accent1"/>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41791348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Work</a:t>
            </a:r>
          </a:p>
          <a:p>
            <a:pPr marL="0" lvl="0" indent="0" algn="l" rtl="0">
              <a:spcBef>
                <a:spcPts val="0"/>
              </a:spcBef>
              <a:spcAft>
                <a:spcPts val="0"/>
              </a:spcAft>
              <a:buNone/>
            </a:pPr>
            <a:r>
              <a:rPr lang="en-GB"/>
              <a:t>Division</a:t>
            </a:r>
          </a:p>
        </p:txBody>
      </p:sp>
      <p:sp>
        <p:nvSpPr>
          <p:cNvPr id="409" name="Google Shape;409;p4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GB" sz="1600" b="1" dirty="0">
                <a:solidFill>
                  <a:srgbClr val="000000"/>
                </a:solidFill>
              </a:rPr>
              <a:t>16IT8012: </a:t>
            </a:r>
            <a:r>
              <a:rPr lang="en-GB" sz="1400" b="1" dirty="0">
                <a:solidFill>
                  <a:srgbClr val="000000"/>
                </a:solidFill>
              </a:rPr>
              <a:t> </a:t>
            </a:r>
            <a:r>
              <a:rPr lang="en-GB" sz="1400" dirty="0">
                <a:solidFill>
                  <a:srgbClr val="000000"/>
                </a:solidFill>
              </a:rPr>
              <a:t>Made student’s profile page ,session handling and  extra options for the student like  to edit his own data.</a:t>
            </a:r>
            <a:endParaRPr sz="1400" dirty="0"/>
          </a:p>
          <a:p>
            <a:pPr marL="457200" lvl="0" indent="-330200" algn="l" rtl="0">
              <a:spcBef>
                <a:spcPts val="0"/>
              </a:spcBef>
              <a:spcAft>
                <a:spcPts val="0"/>
              </a:spcAft>
              <a:buClr>
                <a:srgbClr val="000000"/>
              </a:buClr>
              <a:buSzPts val="1600"/>
              <a:buChar char="●"/>
            </a:pPr>
            <a:r>
              <a:rPr lang="en-GB" sz="1600" b="1" dirty="0">
                <a:solidFill>
                  <a:srgbClr val="000000"/>
                </a:solidFill>
              </a:rPr>
              <a:t>16IT8024: </a:t>
            </a:r>
            <a:r>
              <a:rPr lang="en-GB" sz="1600" dirty="0">
                <a:solidFill>
                  <a:srgbClr val="000000"/>
                </a:solidFill>
              </a:rPr>
              <a:t>Created</a:t>
            </a:r>
            <a:r>
              <a:rPr lang="en-GB" sz="1400" dirty="0">
                <a:solidFill>
                  <a:srgbClr val="000000"/>
                </a:solidFill>
              </a:rPr>
              <a:t> various options for the admin to modify the student data like accept and delete and modify the entries of the student.</a:t>
            </a:r>
            <a:endParaRPr sz="1400" dirty="0"/>
          </a:p>
          <a:p>
            <a:pPr marL="457200" lvl="0" indent="-330200" algn="l" rtl="0">
              <a:spcBef>
                <a:spcPts val="0"/>
              </a:spcBef>
              <a:spcAft>
                <a:spcPts val="0"/>
              </a:spcAft>
              <a:buClr>
                <a:srgbClr val="000000"/>
              </a:buClr>
              <a:buSzPts val="1600"/>
              <a:buChar char="●"/>
            </a:pPr>
            <a:r>
              <a:rPr lang="en-GB" sz="1600" b="1" dirty="0">
                <a:solidFill>
                  <a:srgbClr val="000000"/>
                </a:solidFill>
              </a:rPr>
              <a:t>16IT8067: </a:t>
            </a:r>
            <a:r>
              <a:rPr lang="en-GB" sz="1600" dirty="0">
                <a:solidFill>
                  <a:srgbClr val="000000"/>
                </a:solidFill>
              </a:rPr>
              <a:t>Made presentation</a:t>
            </a:r>
            <a:r>
              <a:rPr lang="en-GB" sz="1400" dirty="0"/>
              <a:t>.</a:t>
            </a:r>
            <a:endParaRPr sz="1400" dirty="0"/>
          </a:p>
        </p:txBody>
      </p:sp>
      <p:sp>
        <p:nvSpPr>
          <p:cNvPr id="410" name="Google Shape;410;p49"/>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dirty="0">
                <a:solidFill>
                  <a:schemeClr val="accent1"/>
                </a:solidFill>
                <a:latin typeface="Lato" panose="020F0502020204030203"/>
                <a:ea typeface="Lato" panose="020F0502020204030203"/>
                <a:cs typeface="Lato" panose="020F0502020204030203"/>
                <a:sym typeface="Lato" panose="020F0502020204030203"/>
              </a:rPr>
              <a:t>Date: 04/04/2019</a:t>
            </a:r>
            <a:endParaRPr b="1" dirty="0">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dirty="0">
                <a:solidFill>
                  <a:schemeClr val="accent1"/>
                </a:solidFill>
                <a:latin typeface="Lato" panose="020F0502020204030203"/>
                <a:ea typeface="Lato" panose="020F0502020204030203"/>
                <a:cs typeface="Lato" panose="020F0502020204030203"/>
                <a:sym typeface="Lato" panose="020F0502020204030203"/>
              </a:rPr>
              <a:t>Week: 9</a:t>
            </a:r>
            <a:endParaRPr b="1" dirty="0">
              <a:solidFill>
                <a:schemeClr val="accent1"/>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1261555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we Did ?</a:t>
            </a:r>
          </a:p>
          <a:p>
            <a:pPr marL="0" lvl="0" indent="0" algn="l" rtl="0">
              <a:spcBef>
                <a:spcPts val="0"/>
              </a:spcBef>
              <a:spcAft>
                <a:spcPts val="0"/>
              </a:spcAft>
              <a:buNone/>
            </a:pPr>
            <a:endParaRPr lang="en-GB"/>
          </a:p>
        </p:txBody>
      </p:sp>
      <p:sp>
        <p:nvSpPr>
          <p:cNvPr id="416" name="Google Shape;416;p5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000000"/>
              </a:buClr>
              <a:buSzPts val="1300"/>
              <a:buChar char="➔"/>
            </a:pPr>
            <a:r>
              <a:rPr lang="en-GB" b="1" dirty="0">
                <a:solidFill>
                  <a:srgbClr val="000000"/>
                </a:solidFill>
              </a:rPr>
              <a:t>Created session handling .</a:t>
            </a:r>
            <a:endParaRPr b="1" dirty="0">
              <a:solidFill>
                <a:srgbClr val="000000"/>
              </a:solidFill>
            </a:endParaRPr>
          </a:p>
          <a:p>
            <a:pPr marL="457200" lvl="0" indent="-311150" algn="l" rtl="0">
              <a:spcBef>
                <a:spcPts val="1000"/>
              </a:spcBef>
              <a:spcAft>
                <a:spcPts val="0"/>
              </a:spcAft>
              <a:buClr>
                <a:srgbClr val="000000"/>
              </a:buClr>
              <a:buSzPts val="1300"/>
              <a:buChar char="➔"/>
            </a:pPr>
            <a:r>
              <a:rPr lang="en-GB" b="1" dirty="0">
                <a:solidFill>
                  <a:srgbClr val="000000"/>
                </a:solidFill>
              </a:rPr>
              <a:t>Admin can  delete the existing entries of the student and can accept or reject the new entries and  also can edit the details of the student.</a:t>
            </a:r>
            <a:endParaRPr b="1" dirty="0">
              <a:solidFill>
                <a:srgbClr val="000000"/>
              </a:solidFill>
            </a:endParaRPr>
          </a:p>
          <a:p>
            <a:pPr marL="457200" lvl="0" indent="-311150" algn="l" rtl="0">
              <a:spcBef>
                <a:spcPts val="1000"/>
              </a:spcBef>
              <a:spcAft>
                <a:spcPts val="0"/>
              </a:spcAft>
              <a:buClr>
                <a:srgbClr val="000000"/>
              </a:buClr>
              <a:buSzPts val="1300"/>
              <a:buChar char="➔"/>
            </a:pPr>
            <a:r>
              <a:rPr lang="en-GB" b="1" dirty="0">
                <a:solidFill>
                  <a:srgbClr val="000000"/>
                </a:solidFill>
              </a:rPr>
              <a:t>Student can edit his own details (Personal details, Login details ) if he/she wish for.</a:t>
            </a:r>
            <a:endParaRPr b="1" dirty="0">
              <a:solidFill>
                <a:srgbClr val="000000"/>
              </a:solidFill>
            </a:endParaRPr>
          </a:p>
          <a:p>
            <a:pPr marL="457200" lvl="0" indent="-311150" algn="l" rtl="0">
              <a:spcBef>
                <a:spcPts val="1000"/>
              </a:spcBef>
              <a:spcAft>
                <a:spcPts val="0"/>
              </a:spcAft>
              <a:buClr>
                <a:srgbClr val="000000"/>
              </a:buClr>
              <a:buSzPts val="1300"/>
              <a:buChar char="➔"/>
            </a:pPr>
            <a:r>
              <a:rPr lang="en-IN" b="1" dirty="0">
                <a:solidFill>
                  <a:srgbClr val="000000"/>
                </a:solidFill>
              </a:rPr>
              <a:t>Calculated the age of the student and displayed it  in his profile.</a:t>
            </a:r>
            <a:endParaRPr b="1" dirty="0">
              <a:solidFill>
                <a:srgbClr val="000000"/>
              </a:solidFill>
            </a:endParaRPr>
          </a:p>
          <a:p>
            <a:pPr marL="0" lvl="0" indent="0" algn="l" rtl="0">
              <a:spcBef>
                <a:spcPts val="1000"/>
              </a:spcBef>
              <a:spcAft>
                <a:spcPts val="1600"/>
              </a:spcAft>
              <a:buNone/>
            </a:pPr>
            <a:endParaRPr sz="1400" b="1" dirty="0"/>
          </a:p>
        </p:txBody>
      </p:sp>
      <p:sp>
        <p:nvSpPr>
          <p:cNvPr id="417" name="Google Shape;417;p50"/>
          <p:cNvSpPr txBox="1"/>
          <p:nvPr/>
        </p:nvSpPr>
        <p:spPr>
          <a:xfrm>
            <a:off x="6098550" y="4543800"/>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dirty="0">
                <a:solidFill>
                  <a:schemeClr val="accent1"/>
                </a:solidFill>
                <a:latin typeface="Lato" panose="020F0502020204030203"/>
                <a:ea typeface="Lato" panose="020F0502020204030203"/>
                <a:cs typeface="Lato" panose="020F0502020204030203"/>
                <a:sym typeface="Lato" panose="020F0502020204030203"/>
              </a:rPr>
              <a:t>Date: 04/04/2019</a:t>
            </a:r>
            <a:endParaRPr b="1" dirty="0">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dirty="0">
                <a:solidFill>
                  <a:schemeClr val="accent1"/>
                </a:solidFill>
                <a:latin typeface="Lato" panose="020F0502020204030203"/>
                <a:ea typeface="Lato" panose="020F0502020204030203"/>
                <a:cs typeface="Lato" panose="020F0502020204030203"/>
                <a:sym typeface="Lato" panose="020F0502020204030203"/>
              </a:rPr>
              <a:t>Week: 9</a:t>
            </a:r>
            <a:endParaRPr b="1" dirty="0">
              <a:solidFill>
                <a:schemeClr val="accent1"/>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7408891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0"/>
          <p:cNvSpPr txBox="1">
            <a:spLocks noGrp="1"/>
          </p:cNvSpPr>
          <p:nvPr>
            <p:ph type="title"/>
          </p:nvPr>
        </p:nvSpPr>
        <p:spPr>
          <a:xfrm>
            <a:off x="132550" y="490642"/>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 Update students data: </a:t>
            </a:r>
          </a:p>
          <a:p>
            <a:pPr marL="0" lvl="0" indent="0" algn="l" rtl="0">
              <a:spcBef>
                <a:spcPts val="0"/>
              </a:spcBef>
              <a:spcAft>
                <a:spcPts val="0"/>
              </a:spcAft>
              <a:buNone/>
            </a:pPr>
            <a:endParaRPr lang="en-GB" dirty="0"/>
          </a:p>
        </p:txBody>
      </p:sp>
      <p:sp>
        <p:nvSpPr>
          <p:cNvPr id="417" name="Google Shape;417;p50"/>
          <p:cNvSpPr txBox="1"/>
          <p:nvPr/>
        </p:nvSpPr>
        <p:spPr>
          <a:xfrm>
            <a:off x="7017050" y="217384"/>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dirty="0">
                <a:solidFill>
                  <a:schemeClr val="accent1"/>
                </a:solidFill>
                <a:latin typeface="Lato" panose="020F0502020204030203"/>
                <a:ea typeface="Lato" panose="020F0502020204030203"/>
                <a:cs typeface="Lato" panose="020F0502020204030203"/>
                <a:sym typeface="Lato" panose="020F0502020204030203"/>
              </a:rPr>
              <a:t>Date: 04/04/2019</a:t>
            </a:r>
          </a:p>
          <a:p>
            <a:pPr marL="0" lvl="0" indent="0" algn="ctr" rtl="0">
              <a:spcBef>
                <a:spcPts val="0"/>
              </a:spcBef>
              <a:spcAft>
                <a:spcPts val="0"/>
              </a:spcAft>
              <a:buNone/>
            </a:pPr>
            <a:r>
              <a:rPr lang="en-GB" b="1" dirty="0">
                <a:solidFill>
                  <a:schemeClr val="accent1"/>
                </a:solidFill>
                <a:latin typeface="Lato" panose="020F0502020204030203"/>
                <a:ea typeface="Lato" panose="020F0502020204030203"/>
                <a:cs typeface="Lato" panose="020F0502020204030203"/>
                <a:sym typeface="Lato" panose="020F0502020204030203"/>
              </a:rPr>
              <a:t>Week: 9</a:t>
            </a:r>
          </a:p>
        </p:txBody>
      </p:sp>
      <p:pic>
        <p:nvPicPr>
          <p:cNvPr id="4" name="Picture 3">
            <a:extLst>
              <a:ext uri="{FF2B5EF4-FFF2-40B4-BE49-F238E27FC236}">
                <a16:creationId xmlns:a16="http://schemas.microsoft.com/office/drawing/2014/main" id="{57731A95-D8CF-43EF-A028-EA04B000598C}"/>
              </a:ext>
            </a:extLst>
          </p:cNvPr>
          <p:cNvPicPr>
            <a:picLocks noChangeAspect="1"/>
          </p:cNvPicPr>
          <p:nvPr/>
        </p:nvPicPr>
        <p:blipFill>
          <a:blip r:embed="rId3"/>
          <a:stretch>
            <a:fillRect/>
          </a:stretch>
        </p:blipFill>
        <p:spPr>
          <a:xfrm>
            <a:off x="734650" y="1436355"/>
            <a:ext cx="7442200" cy="3707145"/>
          </a:xfrm>
          <a:prstGeom prst="rect">
            <a:avLst/>
          </a:prstGeom>
        </p:spPr>
      </p:pic>
    </p:spTree>
    <p:extLst>
      <p:ext uri="{BB962C8B-B14F-4D97-AF65-F5344CB8AC3E}">
        <p14:creationId xmlns:p14="http://schemas.microsoft.com/office/powerpoint/2010/main" val="42882482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0"/>
          <p:cNvSpPr txBox="1">
            <a:spLocks noGrp="1"/>
          </p:cNvSpPr>
          <p:nvPr>
            <p:ph type="title"/>
          </p:nvPr>
        </p:nvSpPr>
        <p:spPr>
          <a:xfrm>
            <a:off x="132550" y="490642"/>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 Display the details of all students : </a:t>
            </a:r>
          </a:p>
          <a:p>
            <a:pPr marL="0" lvl="0" indent="0" algn="l" rtl="0">
              <a:spcBef>
                <a:spcPts val="0"/>
              </a:spcBef>
              <a:spcAft>
                <a:spcPts val="0"/>
              </a:spcAft>
              <a:buNone/>
            </a:pPr>
            <a:endParaRPr lang="en-GB" dirty="0"/>
          </a:p>
        </p:txBody>
      </p:sp>
      <p:sp>
        <p:nvSpPr>
          <p:cNvPr id="417" name="Google Shape;417;p50"/>
          <p:cNvSpPr txBox="1"/>
          <p:nvPr/>
        </p:nvSpPr>
        <p:spPr>
          <a:xfrm>
            <a:off x="7017050" y="217384"/>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dirty="0">
                <a:solidFill>
                  <a:schemeClr val="accent1"/>
                </a:solidFill>
                <a:latin typeface="Lato" panose="020F0502020204030203"/>
                <a:ea typeface="Lato" panose="020F0502020204030203"/>
                <a:cs typeface="Lato" panose="020F0502020204030203"/>
                <a:sym typeface="Lato" panose="020F0502020204030203"/>
              </a:rPr>
              <a:t>Date: 04/04/2019</a:t>
            </a:r>
          </a:p>
          <a:p>
            <a:pPr marL="0" lvl="0" indent="0" algn="ctr" rtl="0">
              <a:spcBef>
                <a:spcPts val="0"/>
              </a:spcBef>
              <a:spcAft>
                <a:spcPts val="0"/>
              </a:spcAft>
              <a:buNone/>
            </a:pPr>
            <a:r>
              <a:rPr lang="en-GB" b="1" dirty="0">
                <a:solidFill>
                  <a:schemeClr val="accent1"/>
                </a:solidFill>
                <a:latin typeface="Lato" panose="020F0502020204030203"/>
                <a:ea typeface="Lato" panose="020F0502020204030203"/>
                <a:cs typeface="Lato" panose="020F0502020204030203"/>
                <a:sym typeface="Lato" panose="020F0502020204030203"/>
              </a:rPr>
              <a:t>Week: 9</a:t>
            </a:r>
          </a:p>
        </p:txBody>
      </p:sp>
      <p:pic>
        <p:nvPicPr>
          <p:cNvPr id="3" name="Picture 2">
            <a:extLst>
              <a:ext uri="{FF2B5EF4-FFF2-40B4-BE49-F238E27FC236}">
                <a16:creationId xmlns:a16="http://schemas.microsoft.com/office/drawing/2014/main" id="{B9C1671F-4003-4336-B650-11EA175F1AC2}"/>
              </a:ext>
            </a:extLst>
          </p:cNvPr>
          <p:cNvPicPr>
            <a:picLocks noChangeAspect="1"/>
          </p:cNvPicPr>
          <p:nvPr/>
        </p:nvPicPr>
        <p:blipFill>
          <a:blip r:embed="rId3"/>
          <a:stretch>
            <a:fillRect/>
          </a:stretch>
        </p:blipFill>
        <p:spPr>
          <a:xfrm>
            <a:off x="132550" y="1587499"/>
            <a:ext cx="8859050" cy="3338617"/>
          </a:xfrm>
          <a:prstGeom prst="rect">
            <a:avLst/>
          </a:prstGeom>
        </p:spPr>
      </p:pic>
    </p:spTree>
    <p:extLst>
      <p:ext uri="{BB962C8B-B14F-4D97-AF65-F5344CB8AC3E}">
        <p14:creationId xmlns:p14="http://schemas.microsoft.com/office/powerpoint/2010/main" val="2518007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2"/>
          <p:cNvSpPr txBox="1">
            <a:spLocks noGrp="1"/>
          </p:cNvSpPr>
          <p:nvPr>
            <p:ph type="title"/>
          </p:nvPr>
        </p:nvSpPr>
        <p:spPr>
          <a:xfrm>
            <a:off x="7030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Tools Used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Front-end </a:t>
            </a:r>
          </a:p>
          <a:p>
            <a:pPr marL="0" lvl="0" indent="0" algn="l" rtl="0">
              <a:spcBef>
                <a:spcPts val="0"/>
              </a:spcBef>
              <a:spcAft>
                <a:spcPts val="0"/>
              </a:spcAft>
              <a:buNone/>
            </a:pPr>
            <a:r>
              <a:rPr lang="en-GB"/>
              <a:t>Tools</a:t>
            </a:r>
          </a:p>
        </p:txBody>
      </p:sp>
      <p:sp>
        <p:nvSpPr>
          <p:cNvPr id="177" name="Google Shape;177;p2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GB" sz="1600" b="1">
                <a:solidFill>
                  <a:srgbClr val="000000"/>
                </a:solidFill>
              </a:rPr>
              <a:t>HTML</a:t>
            </a:r>
            <a:endParaRPr sz="1600" b="1">
              <a:solidFill>
                <a:srgbClr val="000000"/>
              </a:solidFill>
            </a:endParaRPr>
          </a:p>
          <a:p>
            <a:pPr marL="457200" lvl="0" indent="-330200" algn="l" rtl="0">
              <a:spcBef>
                <a:spcPts val="0"/>
              </a:spcBef>
              <a:spcAft>
                <a:spcPts val="0"/>
              </a:spcAft>
              <a:buClr>
                <a:srgbClr val="000000"/>
              </a:buClr>
              <a:buSzPts val="1600"/>
              <a:buChar char="●"/>
            </a:pPr>
            <a:r>
              <a:rPr lang="en-GB" sz="1600" b="1">
                <a:solidFill>
                  <a:srgbClr val="000000"/>
                </a:solidFill>
              </a:rPr>
              <a:t>CSS</a:t>
            </a:r>
            <a:endParaRPr sz="1600" b="1">
              <a:solidFill>
                <a:srgbClr val="000000"/>
              </a:solidFill>
            </a:endParaRPr>
          </a:p>
          <a:p>
            <a:pPr marL="457200" lvl="0" indent="-330200" algn="l" rtl="0">
              <a:spcBef>
                <a:spcPts val="0"/>
              </a:spcBef>
              <a:spcAft>
                <a:spcPts val="0"/>
              </a:spcAft>
              <a:buClr>
                <a:srgbClr val="000000"/>
              </a:buClr>
              <a:buSzPts val="1600"/>
              <a:buChar char="●"/>
            </a:pPr>
            <a:r>
              <a:rPr lang="en-GB" sz="1600" b="1">
                <a:solidFill>
                  <a:srgbClr val="000000"/>
                </a:solidFill>
              </a:rPr>
              <a:t>Javascript</a:t>
            </a:r>
            <a:endParaRPr sz="1600" b="1">
              <a:solidFill>
                <a:srgbClr val="000000"/>
              </a:solidFill>
            </a:endParaRPr>
          </a:p>
        </p:txBody>
      </p:sp>
      <p:sp>
        <p:nvSpPr>
          <p:cNvPr id="178" name="Google Shape;178;p23"/>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16/01/2019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1</a:t>
            </a:r>
            <a:endParaRPr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4"/>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Back-end </a:t>
            </a:r>
          </a:p>
          <a:p>
            <a:pPr marL="0" lvl="0" indent="0" algn="l" rtl="0">
              <a:spcBef>
                <a:spcPts val="0"/>
              </a:spcBef>
              <a:spcAft>
                <a:spcPts val="0"/>
              </a:spcAft>
              <a:buNone/>
            </a:pPr>
            <a:r>
              <a:rPr lang="en-GB"/>
              <a:t>Tools</a:t>
            </a:r>
          </a:p>
        </p:txBody>
      </p:sp>
      <p:sp>
        <p:nvSpPr>
          <p:cNvPr id="184" name="Google Shape;184;p24"/>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GB" sz="1600" b="1">
                <a:solidFill>
                  <a:srgbClr val="000000"/>
                </a:solidFill>
              </a:rPr>
              <a:t>PHP </a:t>
            </a:r>
            <a:endParaRPr sz="1600" b="1">
              <a:solidFill>
                <a:srgbClr val="000000"/>
              </a:solidFill>
            </a:endParaRPr>
          </a:p>
          <a:p>
            <a:pPr marL="457200" lvl="0" indent="-330200" algn="l" rtl="0">
              <a:spcBef>
                <a:spcPts val="0"/>
              </a:spcBef>
              <a:spcAft>
                <a:spcPts val="0"/>
              </a:spcAft>
              <a:buClr>
                <a:srgbClr val="000000"/>
              </a:buClr>
              <a:buSzPts val="1600"/>
              <a:buChar char="●"/>
            </a:pPr>
            <a:r>
              <a:rPr lang="en-GB" sz="1600" b="1">
                <a:solidFill>
                  <a:srgbClr val="000000"/>
                </a:solidFill>
              </a:rPr>
              <a:t>MySQL</a:t>
            </a:r>
            <a:endParaRPr sz="1600" b="1">
              <a:solidFill>
                <a:srgbClr val="000000"/>
              </a:solidFill>
            </a:endParaRPr>
          </a:p>
        </p:txBody>
      </p:sp>
      <p:sp>
        <p:nvSpPr>
          <p:cNvPr id="185" name="Google Shape;185;p24"/>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16/01/2019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1</a:t>
            </a:r>
            <a:endParaRPr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Overview of the website</a:t>
            </a: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TotalTime>
  <Words>1753</Words>
  <Application>Microsoft Office PowerPoint</Application>
  <PresentationFormat>On-screen Show (16:9)</PresentationFormat>
  <Paragraphs>316</Paragraphs>
  <Slides>54</Slides>
  <Notes>54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54</vt:i4>
      </vt:variant>
    </vt:vector>
  </HeadingPairs>
  <TitlesOfParts>
    <vt:vector size="58" baseType="lpstr">
      <vt:lpstr>Lato</vt:lpstr>
      <vt:lpstr>Arial</vt:lpstr>
      <vt:lpstr>Raleway</vt:lpstr>
      <vt:lpstr>Streamline</vt:lpstr>
      <vt:lpstr>WebD  Project</vt:lpstr>
      <vt:lpstr>Problem statement</vt:lpstr>
      <vt:lpstr>Outline</vt:lpstr>
      <vt:lpstr>Project Details</vt:lpstr>
      <vt:lpstr>There will be two types of accounts: One for the administrator and other for the users. Two separate login systems need to be created.  Administrator is having the right to access the student’s database, add new student’s data, delete any student’s data or update the same.  User or students need to register first by filling up a standard registration form with the fields like Name, Roll No, Branch, Contact No, Address.   The registration request should go to the administrator. Upon acceptance the registration request, the administrator activates the account.</vt:lpstr>
      <vt:lpstr>Tools Used</vt:lpstr>
      <vt:lpstr>Front-end  Tools</vt:lpstr>
      <vt:lpstr>Back-end  Tools</vt:lpstr>
      <vt:lpstr>Overview of the website</vt:lpstr>
      <vt:lpstr>PowerPoint Presentation</vt:lpstr>
      <vt:lpstr>Information architecture</vt:lpstr>
      <vt:lpstr>Information architecture</vt:lpstr>
      <vt:lpstr>Work Division</vt:lpstr>
      <vt:lpstr>PowerPoint Presentation</vt:lpstr>
      <vt:lpstr>Sign up form :</vt:lpstr>
      <vt:lpstr>Next Week’s Tasks</vt:lpstr>
      <vt:lpstr>Work Division</vt:lpstr>
      <vt:lpstr>Entity - Relationship Model</vt:lpstr>
      <vt:lpstr>PowerPoint Presentation</vt:lpstr>
      <vt:lpstr>PowerPoint Presentation</vt:lpstr>
      <vt:lpstr>What we Did ? </vt:lpstr>
      <vt:lpstr>Student Login Form:</vt:lpstr>
      <vt:lpstr>Student Home Page:</vt:lpstr>
      <vt:lpstr>Next Week’s Tasks</vt:lpstr>
      <vt:lpstr>Work Division</vt:lpstr>
      <vt:lpstr>What we Did ? </vt:lpstr>
      <vt:lpstr>Validations Code:</vt:lpstr>
      <vt:lpstr>Admin’s Database:</vt:lpstr>
      <vt:lpstr>Student’s Database:</vt:lpstr>
      <vt:lpstr>Next Week’s Tasks</vt:lpstr>
      <vt:lpstr>Work Division</vt:lpstr>
      <vt:lpstr>What we Did ? </vt:lpstr>
      <vt:lpstr>Admin Login form : </vt:lpstr>
      <vt:lpstr>Admin Home page:</vt:lpstr>
      <vt:lpstr>Next Week’s Tasks</vt:lpstr>
      <vt:lpstr>Work Division</vt:lpstr>
      <vt:lpstr>What we Did ? </vt:lpstr>
      <vt:lpstr>Student details table: </vt:lpstr>
      <vt:lpstr>Next Week’s Tasks</vt:lpstr>
      <vt:lpstr>Work Division</vt:lpstr>
      <vt:lpstr>What we Did ? </vt:lpstr>
      <vt:lpstr>Accept and Delete new entries : </vt:lpstr>
      <vt:lpstr> Deleting the  entry of the existing student </vt:lpstr>
      <vt:lpstr>Next Week’s Tasks</vt:lpstr>
      <vt:lpstr>Work Division</vt:lpstr>
      <vt:lpstr>What we Did ? </vt:lpstr>
      <vt:lpstr>Forgot Password : </vt:lpstr>
      <vt:lpstr>Editing student’s data by himself: </vt:lpstr>
      <vt:lpstr>Personal details of the student: </vt:lpstr>
      <vt:lpstr>Next Week’s Tasks</vt:lpstr>
      <vt:lpstr>Work Division</vt:lpstr>
      <vt:lpstr>What we Did ? </vt:lpstr>
      <vt:lpstr> Update students data:  </vt:lpstr>
      <vt:lpstr> Display the details of all students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WebD  Project</dc:title>
  <dc:creator/>
  <cp:lastModifiedBy>Santoshi karuturi</cp:lastModifiedBy>
  <cp:revision>19</cp:revision>
  <dcterms:created xsi:type="dcterms:W3CDTF">2019-03-11T16:59:13Z</dcterms:created>
  <dcterms:modified xsi:type="dcterms:W3CDTF">2019-04-02T14:21:37Z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1033-10.2.0.7635</vt:lpwstr>
  </property>
</Properties>
</file>